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67"/>
  </p:notesMasterIdLst>
  <p:sldIdLst>
    <p:sldId id="282" r:id="rId2"/>
    <p:sldId id="283" r:id="rId3"/>
    <p:sldId id="274" r:id="rId4"/>
    <p:sldId id="258" r:id="rId5"/>
    <p:sldId id="408" r:id="rId6"/>
    <p:sldId id="409" r:id="rId7"/>
    <p:sldId id="411" r:id="rId8"/>
    <p:sldId id="412" r:id="rId9"/>
    <p:sldId id="410" r:id="rId10"/>
    <p:sldId id="413" r:id="rId11"/>
    <p:sldId id="414" r:id="rId12"/>
    <p:sldId id="415" r:id="rId13"/>
    <p:sldId id="406" r:id="rId14"/>
    <p:sldId id="407" r:id="rId15"/>
    <p:sldId id="401" r:id="rId16"/>
    <p:sldId id="402" r:id="rId17"/>
    <p:sldId id="403" r:id="rId18"/>
    <p:sldId id="404" r:id="rId19"/>
    <p:sldId id="405" r:id="rId20"/>
    <p:sldId id="386" r:id="rId21"/>
    <p:sldId id="387" r:id="rId22"/>
    <p:sldId id="388" r:id="rId23"/>
    <p:sldId id="389" r:id="rId24"/>
    <p:sldId id="390" r:id="rId25"/>
    <p:sldId id="391" r:id="rId26"/>
    <p:sldId id="392" r:id="rId27"/>
    <p:sldId id="393" r:id="rId28"/>
    <p:sldId id="394" r:id="rId29"/>
    <p:sldId id="376" r:id="rId30"/>
    <p:sldId id="377" r:id="rId31"/>
    <p:sldId id="378" r:id="rId32"/>
    <p:sldId id="379" r:id="rId33"/>
    <p:sldId id="380" r:id="rId34"/>
    <p:sldId id="381" r:id="rId35"/>
    <p:sldId id="382" r:id="rId36"/>
    <p:sldId id="383" r:id="rId37"/>
    <p:sldId id="384" r:id="rId38"/>
    <p:sldId id="385" r:id="rId39"/>
    <p:sldId id="366" r:id="rId40"/>
    <p:sldId id="367" r:id="rId41"/>
    <p:sldId id="368" r:id="rId42"/>
    <p:sldId id="369" r:id="rId43"/>
    <p:sldId id="370" r:id="rId44"/>
    <p:sldId id="371" r:id="rId45"/>
    <p:sldId id="372" r:id="rId46"/>
    <p:sldId id="373" r:id="rId47"/>
    <p:sldId id="374" r:id="rId48"/>
    <p:sldId id="375" r:id="rId49"/>
    <p:sldId id="295" r:id="rId50"/>
    <p:sldId id="357" r:id="rId51"/>
    <p:sldId id="358" r:id="rId52"/>
    <p:sldId id="359" r:id="rId53"/>
    <p:sldId id="360" r:id="rId54"/>
    <p:sldId id="361" r:id="rId55"/>
    <p:sldId id="362" r:id="rId56"/>
    <p:sldId id="363" r:id="rId57"/>
    <p:sldId id="364" r:id="rId58"/>
    <p:sldId id="365" r:id="rId59"/>
    <p:sldId id="395" r:id="rId60"/>
    <p:sldId id="396" r:id="rId61"/>
    <p:sldId id="397" r:id="rId62"/>
    <p:sldId id="398" r:id="rId63"/>
    <p:sldId id="399" r:id="rId64"/>
    <p:sldId id="400" r:id="rId65"/>
    <p:sldId id="273" r:id="rId66"/>
  </p:sldIdLst>
  <p:sldSz cx="12192000" cy="6858000"/>
  <p:notesSz cx="6858000" cy="9144000"/>
  <p:embeddedFontLst>
    <p:embeddedFont>
      <p:font typeface="Oswald" panose="020B0604020202020204" charset="0"/>
      <p:regular r:id="rId68"/>
      <p:bold r:id="rId69"/>
    </p:embeddedFont>
    <p:embeddedFont>
      <p:font typeface="Oswald Medium" panose="020B0604020202020204" charset="0"/>
      <p:regular r:id="rId70"/>
      <p:bold r:id="rId71"/>
    </p:embeddedFont>
    <p:embeddedFont>
      <p:font typeface="DM Sans" panose="020B0604020202020204" charset="0"/>
      <p:regular r:id="rId72"/>
      <p:bold r:id="rId73"/>
      <p:italic r:id="rId74"/>
      <p:boldItalic r:id="rId75"/>
    </p:embeddedFont>
    <p:embeddedFont>
      <p:font typeface="Abril Fatface" panose="020B0604020202020204" charset="0"/>
      <p:regular r:id="rId76"/>
    </p:embeddedFont>
    <p:embeddedFont>
      <p:font typeface="Open Sans" panose="020B0604020202020204" charset="0"/>
      <p:regular r:id="rId77"/>
      <p:bold r:id="rId78"/>
      <p:italic r:id="rId79"/>
      <p:boldItalic r:id="rId80"/>
    </p:embeddedFont>
    <p:embeddedFont>
      <p:font typeface="Tahoma" panose="020B0604030504040204" pitchFamily="34" charset="0"/>
      <p:regular r:id="rId81"/>
      <p:bold r:id="rId82"/>
    </p:embeddedFont>
    <p:embeddedFont>
      <p:font typeface="Calibri" panose="020F050202020403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D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0" autoAdjust="0"/>
    <p:restoredTop sz="94286" autoAdjust="0"/>
  </p:normalViewPr>
  <p:slideViewPr>
    <p:cSldViewPr snapToGrid="0">
      <p:cViewPr varScale="1">
        <p:scale>
          <a:sx n="87" d="100"/>
          <a:sy n="87" d="100"/>
        </p:scale>
        <p:origin x="85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393039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6893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832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6271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82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090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501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135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001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160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25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257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8338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154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013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312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325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83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554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2016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3311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1789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64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48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990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5369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9983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94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4476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7534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042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0806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861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1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033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0053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397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478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547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9922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772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594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953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176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8525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122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460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7630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1803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6892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8096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6854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86583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0037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981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912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681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39541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32268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2699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6972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6327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94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7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2543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598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bg>
      <p:bgPr>
        <a:solidFill>
          <a:schemeClr val="accent1"/>
        </a:solidFill>
        <a:effectLst/>
      </p:bgPr>
    </p:bg>
    <p:spTree>
      <p:nvGrpSpPr>
        <p:cNvPr id="1" name="Shape 10"/>
        <p:cNvGrpSpPr/>
        <p:nvPr/>
      </p:nvGrpSpPr>
      <p:grpSpPr>
        <a:xfrm>
          <a:off x="0" y="0"/>
          <a:ext cx="0" cy="0"/>
          <a:chOff x="0" y="0"/>
          <a:chExt cx="0" cy="0"/>
        </a:xfrm>
      </p:grpSpPr>
      <p:sp>
        <p:nvSpPr>
          <p:cNvPr id="11" name="Google Shape;11;p2"/>
          <p:cNvSpPr/>
          <p:nvPr/>
        </p:nvSpPr>
        <p:spPr>
          <a:xfrm>
            <a:off x="598250" y="570000"/>
            <a:ext cx="11049000" cy="571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1520325" y="2345975"/>
            <a:ext cx="91275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3" name="Google Shape;13;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14" name="Google Shape;14;p2"/>
          <p:cNvSpPr/>
          <p:nvPr/>
        </p:nvSpPr>
        <p:spPr>
          <a:xfrm rot="-2700000">
            <a:off x="-185251" y="833624"/>
            <a:ext cx="2584192" cy="54645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669100" y="0"/>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3850" y="6152100"/>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1834250" y="67425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p:nvPr/>
        </p:nvSpPr>
        <p:spPr>
          <a:xfrm>
            <a:off x="11834250" y="108810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20;p2"/>
          <p:cNvSpPr/>
          <p:nvPr/>
        </p:nvSpPr>
        <p:spPr>
          <a:xfrm>
            <a:off x="289000" y="5464025"/>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1;p2"/>
          <p:cNvSpPr/>
          <p:nvPr/>
        </p:nvSpPr>
        <p:spPr>
          <a:xfrm>
            <a:off x="289000" y="5877875"/>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22" name="Google Shape;22;p2"/>
          <p:cNvCxnSpPr/>
          <p:nvPr/>
        </p:nvCxnSpPr>
        <p:spPr>
          <a:xfrm>
            <a:off x="11926050" y="1582475"/>
            <a:ext cx="4500" cy="2834700"/>
          </a:xfrm>
          <a:prstGeom prst="straightConnector1">
            <a:avLst/>
          </a:prstGeom>
          <a:noFill/>
          <a:ln w="19050" cap="flat" cmpd="sng">
            <a:solidFill>
              <a:schemeClr val="dk1"/>
            </a:solidFill>
            <a:prstDash val="solid"/>
            <a:round/>
            <a:headEnd type="none" w="med" len="med"/>
            <a:tailEnd type="none" w="med" len="med"/>
          </a:ln>
        </p:spPr>
      </p:cxnSp>
      <p:cxnSp>
        <p:nvCxnSpPr>
          <p:cNvPr id="23" name="Google Shape;23;p2"/>
          <p:cNvCxnSpPr/>
          <p:nvPr/>
        </p:nvCxnSpPr>
        <p:spPr>
          <a:xfrm>
            <a:off x="383050" y="2408075"/>
            <a:ext cx="4500" cy="28347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24;p2"/>
          <p:cNvCxnSpPr/>
          <p:nvPr/>
        </p:nvCxnSpPr>
        <p:spPr>
          <a:xfrm>
            <a:off x="5407825" y="6550275"/>
            <a:ext cx="4348500" cy="1350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2"/>
          <p:cNvCxnSpPr/>
          <p:nvPr/>
        </p:nvCxnSpPr>
        <p:spPr>
          <a:xfrm>
            <a:off x="2298925" y="254700"/>
            <a:ext cx="4348500" cy="13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5691725" y="1964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accent3"/>
              </a:buClr>
              <a:buSzPts val="7000"/>
              <a:buFont typeface="Aldrich"/>
              <a:buNone/>
              <a:defRPr sz="7000">
                <a:solidFill>
                  <a:schemeClr val="accent3"/>
                </a:solidFill>
              </a:defRPr>
            </a:lvl1pPr>
            <a:lvl2pPr lvl="1"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2pPr>
            <a:lvl3pPr lvl="2"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3pPr>
            <a:lvl4pPr lvl="3"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4pPr>
            <a:lvl5pPr lvl="4"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5pPr>
            <a:lvl6pPr lvl="5"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6pPr>
            <a:lvl7pPr lvl="6"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7pPr>
            <a:lvl8pPr lvl="7"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8pPr>
            <a:lvl9pPr lvl="8" algn="r" rtl="0">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9pPr>
          </a:lstStyle>
          <a:p>
            <a:endParaRPr/>
          </a:p>
        </p:txBody>
      </p:sp>
      <p:sp>
        <p:nvSpPr>
          <p:cNvPr id="47" name="Google Shape;47;p5"/>
          <p:cNvSpPr txBox="1">
            <a:spLocks noGrp="1"/>
          </p:cNvSpPr>
          <p:nvPr>
            <p:ph type="body" idx="1"/>
          </p:nvPr>
        </p:nvSpPr>
        <p:spPr>
          <a:xfrm>
            <a:off x="5691700" y="3369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dirty="0"/>
          </a:p>
        </p:txBody>
      </p:sp>
      <p:sp>
        <p:nvSpPr>
          <p:cNvPr id="48" name="Google Shape;48;p5"/>
          <p:cNvSpPr/>
          <p:nvPr/>
        </p:nvSpPr>
        <p:spPr>
          <a:xfrm rot="10800000" flipH="1">
            <a:off x="0" y="-13775"/>
            <a:ext cx="6412500" cy="5579700"/>
          </a:xfrm>
          <a:prstGeom prst="snip1Rect">
            <a:avLst>
              <a:gd name="adj" fmla="val 3884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1586525" y="13750"/>
            <a:ext cx="605400" cy="63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5"/>
          <p:cNvCxnSpPr/>
          <p:nvPr/>
        </p:nvCxnSpPr>
        <p:spPr>
          <a:xfrm>
            <a:off x="11889225" y="646750"/>
            <a:ext cx="9000" cy="421080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5"/>
          <p:cNvCxnSpPr/>
          <p:nvPr/>
        </p:nvCxnSpPr>
        <p:spPr>
          <a:xfrm flipH="1">
            <a:off x="376400" y="2586925"/>
            <a:ext cx="9000" cy="4238400"/>
          </a:xfrm>
          <a:prstGeom prst="straightConnector1">
            <a:avLst/>
          </a:prstGeom>
          <a:noFill/>
          <a:ln w="19050" cap="flat" cmpd="sng">
            <a:solidFill>
              <a:schemeClr val="dk1"/>
            </a:solidFill>
            <a:prstDash val="solid"/>
            <a:round/>
            <a:headEnd type="none" w="med" len="med"/>
            <a:tailEnd type="none" w="med" len="med"/>
          </a:ln>
        </p:spPr>
      </p:cxnSp>
      <p:sp>
        <p:nvSpPr>
          <p:cNvPr id="52" name="Google Shape;52;p5"/>
          <p:cNvSpPr/>
          <p:nvPr/>
        </p:nvSpPr>
        <p:spPr>
          <a:xfrm rot="5400000">
            <a:off x="78238" y="68788"/>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1096613" y="233938"/>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5"/>
          <p:cNvSpPr/>
          <p:nvPr/>
        </p:nvSpPr>
        <p:spPr>
          <a:xfrm rot="5400000">
            <a:off x="682763" y="233938"/>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5"/>
        <p:cNvGrpSpPr/>
        <p:nvPr/>
      </p:nvGrpSpPr>
      <p:grpSpPr>
        <a:xfrm>
          <a:off x="0" y="0"/>
          <a:ext cx="0" cy="0"/>
          <a:chOff x="0" y="0"/>
          <a:chExt cx="0" cy="0"/>
        </a:xfrm>
      </p:grpSpPr>
      <p:sp>
        <p:nvSpPr>
          <p:cNvPr id="56" name="Google Shape;56;p6"/>
          <p:cNvSpPr/>
          <p:nvPr/>
        </p:nvSpPr>
        <p:spPr>
          <a:xfrm>
            <a:off x="0" y="0"/>
            <a:ext cx="11476500" cy="399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580725" y="610225"/>
            <a:ext cx="11360700" cy="415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6"/>
          <p:cNvCxnSpPr/>
          <p:nvPr/>
        </p:nvCxnSpPr>
        <p:spPr>
          <a:xfrm>
            <a:off x="2352950" y="6302575"/>
            <a:ext cx="4348500" cy="13500"/>
          </a:xfrm>
          <a:prstGeom prst="straightConnector1">
            <a:avLst/>
          </a:prstGeom>
          <a:noFill/>
          <a:ln w="19050" cap="flat" cmpd="sng">
            <a:solidFill>
              <a:schemeClr val="dk1"/>
            </a:solidFill>
            <a:prstDash val="solid"/>
            <a:round/>
            <a:headEnd type="none" w="med" len="med"/>
            <a:tailEnd type="none" w="med" len="med"/>
          </a:ln>
        </p:spPr>
      </p:cxnSp>
      <p:sp>
        <p:nvSpPr>
          <p:cNvPr id="59" name="Google Shape;59;p6"/>
          <p:cNvSpPr/>
          <p:nvPr/>
        </p:nvSpPr>
        <p:spPr>
          <a:xfrm>
            <a:off x="6701450" y="5903350"/>
            <a:ext cx="5516700" cy="63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57825" y="3473275"/>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222975" y="278520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6"/>
          <p:cNvSpPr/>
          <p:nvPr/>
        </p:nvSpPr>
        <p:spPr>
          <a:xfrm>
            <a:off x="222975" y="319905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6"/>
          <p:cNvSpPr txBox="1">
            <a:spLocks noGrp="1"/>
          </p:cNvSpPr>
          <p:nvPr>
            <p:ph type="title"/>
          </p:nvPr>
        </p:nvSpPr>
        <p:spPr>
          <a:xfrm>
            <a:off x="1669400" y="1050575"/>
            <a:ext cx="7437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4" name="Google Shape;64;p6"/>
          <p:cNvSpPr txBox="1">
            <a:spLocks noGrp="1"/>
          </p:cNvSpPr>
          <p:nvPr>
            <p:ph type="body" idx="1"/>
          </p:nvPr>
        </p:nvSpPr>
        <p:spPr>
          <a:xfrm>
            <a:off x="2657025" y="3153925"/>
            <a:ext cx="89556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7 Quote" userDrawn="1">
  <p:cSld name="CUSTOM_6">
    <p:spTree>
      <p:nvGrpSpPr>
        <p:cNvPr id="1" name="Shape 106"/>
        <p:cNvGrpSpPr/>
        <p:nvPr/>
      </p:nvGrpSpPr>
      <p:grpSpPr>
        <a:xfrm>
          <a:off x="0" y="0"/>
          <a:ext cx="0" cy="0"/>
          <a:chOff x="0" y="0"/>
          <a:chExt cx="0" cy="0"/>
        </a:xfrm>
      </p:grpSpPr>
      <p:sp>
        <p:nvSpPr>
          <p:cNvPr id="107" name="Google Shape;107;p10"/>
          <p:cNvSpPr/>
          <p:nvPr/>
        </p:nvSpPr>
        <p:spPr>
          <a:xfrm>
            <a:off x="6701450" y="5903350"/>
            <a:ext cx="5516700" cy="63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0"/>
            <a:ext cx="11476500" cy="399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580725" y="610225"/>
            <a:ext cx="11360700" cy="442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0"/>
          <p:cNvCxnSpPr/>
          <p:nvPr/>
        </p:nvCxnSpPr>
        <p:spPr>
          <a:xfrm>
            <a:off x="2352950" y="6302575"/>
            <a:ext cx="4348500" cy="13500"/>
          </a:xfrm>
          <a:prstGeom prst="straightConnector1">
            <a:avLst/>
          </a:prstGeom>
          <a:noFill/>
          <a:ln w="19050" cap="flat" cmpd="sng">
            <a:solidFill>
              <a:schemeClr val="dk1"/>
            </a:solidFill>
            <a:prstDash val="solid"/>
            <a:round/>
            <a:headEnd type="none" w="med" len="med"/>
            <a:tailEnd type="none" w="med" len="med"/>
          </a:ln>
        </p:spPr>
      </p:cxnSp>
      <p:sp>
        <p:nvSpPr>
          <p:cNvPr id="111" name="Google Shape;111;p10"/>
          <p:cNvSpPr/>
          <p:nvPr/>
        </p:nvSpPr>
        <p:spPr>
          <a:xfrm>
            <a:off x="57825" y="3473275"/>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222975" y="278520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 name="Google Shape;113;p10"/>
          <p:cNvSpPr/>
          <p:nvPr/>
        </p:nvSpPr>
        <p:spPr>
          <a:xfrm>
            <a:off x="222975" y="3199050"/>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114;p10"/>
          <p:cNvSpPr txBox="1">
            <a:spLocks noGrp="1"/>
          </p:cNvSpPr>
          <p:nvPr>
            <p:ph type="title"/>
          </p:nvPr>
        </p:nvSpPr>
        <p:spPr>
          <a:xfrm>
            <a:off x="1271850" y="1873525"/>
            <a:ext cx="98730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15" name="Google Shape;115;p10"/>
          <p:cNvSpPr txBox="1"/>
          <p:nvPr/>
        </p:nvSpPr>
        <p:spPr>
          <a:xfrm>
            <a:off x="491775" y="-228600"/>
            <a:ext cx="1927500" cy="22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0">
                <a:solidFill>
                  <a:schemeClr val="accent2"/>
                </a:solidFill>
                <a:latin typeface="Oswald"/>
                <a:ea typeface="Oswald"/>
                <a:cs typeface="Oswald"/>
                <a:sym typeface="Oswald"/>
              </a:rPr>
              <a:t>“</a:t>
            </a:r>
            <a:endParaRPr sz="30000">
              <a:solidFill>
                <a:schemeClr val="accent2"/>
              </a:solidFill>
              <a:latin typeface="Oswald"/>
              <a:ea typeface="Oswald"/>
              <a:cs typeface="Oswald"/>
              <a:sym typeface="Oswa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239"/>
        <p:cNvGrpSpPr/>
        <p:nvPr/>
      </p:nvGrpSpPr>
      <p:grpSpPr>
        <a:xfrm>
          <a:off x="0" y="0"/>
          <a:ext cx="0" cy="0"/>
          <a:chOff x="0" y="0"/>
          <a:chExt cx="0" cy="0"/>
        </a:xfrm>
      </p:grpSpPr>
      <p:sp>
        <p:nvSpPr>
          <p:cNvPr id="240" name="Google Shape;240;p20"/>
          <p:cNvSpPr/>
          <p:nvPr/>
        </p:nvSpPr>
        <p:spPr>
          <a:xfrm rot="10800000" flipH="1">
            <a:off x="0" y="-13625"/>
            <a:ext cx="6412500" cy="5628000"/>
          </a:xfrm>
          <a:prstGeom prst="snip1Rect">
            <a:avLst>
              <a:gd name="adj" fmla="val 3884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11586525" y="13750"/>
            <a:ext cx="605400" cy="63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20"/>
          <p:cNvCxnSpPr/>
          <p:nvPr/>
        </p:nvCxnSpPr>
        <p:spPr>
          <a:xfrm>
            <a:off x="11889225" y="646750"/>
            <a:ext cx="9000" cy="4210800"/>
          </a:xfrm>
          <a:prstGeom prst="straightConnector1">
            <a:avLst/>
          </a:prstGeom>
          <a:noFill/>
          <a:ln w="19050" cap="flat" cmpd="sng">
            <a:solidFill>
              <a:schemeClr val="dk1"/>
            </a:solidFill>
            <a:prstDash val="solid"/>
            <a:round/>
            <a:headEnd type="none" w="med" len="med"/>
            <a:tailEnd type="none" w="med" len="med"/>
          </a:ln>
        </p:spPr>
      </p:cxnSp>
      <p:cxnSp>
        <p:nvCxnSpPr>
          <p:cNvPr id="243" name="Google Shape;243;p20"/>
          <p:cNvCxnSpPr/>
          <p:nvPr/>
        </p:nvCxnSpPr>
        <p:spPr>
          <a:xfrm flipH="1">
            <a:off x="376400" y="2586925"/>
            <a:ext cx="9000" cy="4238400"/>
          </a:xfrm>
          <a:prstGeom prst="straightConnector1">
            <a:avLst/>
          </a:prstGeom>
          <a:noFill/>
          <a:ln w="19050" cap="flat" cmpd="sng">
            <a:solidFill>
              <a:schemeClr val="dk1"/>
            </a:solidFill>
            <a:prstDash val="solid"/>
            <a:round/>
            <a:headEnd type="none" w="med" len="med"/>
            <a:tailEnd type="none" w="med" len="med"/>
          </a:ln>
        </p:spPr>
      </p:cxnSp>
      <p:sp>
        <p:nvSpPr>
          <p:cNvPr id="244" name="Google Shape;244;p20"/>
          <p:cNvSpPr/>
          <p:nvPr/>
        </p:nvSpPr>
        <p:spPr>
          <a:xfrm rot="5400000">
            <a:off x="78238" y="68788"/>
            <a:ext cx="522900" cy="522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rot="5400000">
            <a:off x="1096613" y="233938"/>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 name="Google Shape;246;p20"/>
          <p:cNvSpPr/>
          <p:nvPr/>
        </p:nvSpPr>
        <p:spPr>
          <a:xfrm rot="5400000">
            <a:off x="682763" y="233938"/>
            <a:ext cx="192600" cy="192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 name="Google Shape;247;p20"/>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8" name="Google Shape;248;p20"/>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Oswald Medium"/>
              <a:buNone/>
              <a:defRPr sz="4000">
                <a:solidFill>
                  <a:schemeClr val="dk1"/>
                </a:solidFill>
                <a:latin typeface="Oswald Medium"/>
                <a:ea typeface="Oswald Medium"/>
                <a:cs typeface="Oswald Medium"/>
                <a:sym typeface="Oswald Medium"/>
              </a:defRPr>
            </a:lvl1pPr>
            <a:lvl2pPr lvl="1">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1pPr>
            <a:lvl2pPr marL="914400" lvl="1"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marL="1371600" lvl="2"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marL="1828800" lvl="3"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marL="2286000" lvl="4"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marL="2743200" lvl="5"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marL="3200400" lvl="6"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marL="3657600" lvl="7" indent="-34925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marL="4114800" lvl="8" indent="-349250">
              <a:lnSpc>
                <a:spcPct val="115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Y_gJyI_3cZ4&amp;list=PLf5IPckgFwFUdtFXnvNjwgFdflTjKk0gF" TargetMode="External"/><Relationship Id="rId7" Type="http://schemas.openxmlformats.org/officeDocument/2006/relationships/hyperlink" Target="https://www.vietnamworks.com/"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hyperlink" Target="https://www.topcv.vn/?ref=you" TargetMode="External"/><Relationship Id="rId5" Type="http://schemas.openxmlformats.org/officeDocument/2006/relationships/hyperlink" Target="https://howkteam.vn/" TargetMode="External"/><Relationship Id="rId4" Type="http://schemas.openxmlformats.org/officeDocument/2006/relationships/hyperlink" Target="https://www.w3school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title"/>
          </p:nvPr>
        </p:nvSpPr>
        <p:spPr>
          <a:xfrm>
            <a:off x="1559000" y="474043"/>
            <a:ext cx="9127500" cy="1070085"/>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r>
              <a:rPr lang="en-US" sz="2000" b="1" dirty="0"/>
              <a:t>BỘ CÔNG THƯƠNG</a:t>
            </a:r>
            <a:r>
              <a:rPr lang="en-US" sz="2000" dirty="0"/>
              <a:t/>
            </a:r>
            <a:br>
              <a:rPr lang="en-US" sz="2000" dirty="0"/>
            </a:br>
            <a:r>
              <a:rPr lang="en-US" sz="2000" b="1" dirty="0"/>
              <a:t>TRƯỜNG ĐẠI HỌC CÔNG THƯƠNG TP.HCM</a:t>
            </a:r>
            <a:r>
              <a:rPr lang="en-US" sz="2000" dirty="0"/>
              <a:t/>
            </a:r>
            <a:br>
              <a:rPr lang="en-US" sz="2000" dirty="0"/>
            </a:br>
            <a:r>
              <a:rPr lang="en-US" sz="2000" b="1" dirty="0"/>
              <a:t>KHOA CÔNG NGHỆ THÔNG TIN</a:t>
            </a:r>
            <a:br>
              <a:rPr lang="en-US" sz="2000" b="1" dirty="0"/>
            </a:br>
            <a:r>
              <a:rPr lang="en-US" sz="2000" dirty="0"/>
              <a:t/>
            </a:r>
            <a:br>
              <a:rPr lang="en-US" sz="2000" dirty="0"/>
            </a:br>
            <a:r>
              <a:rPr lang="en-US" sz="2000" dirty="0"/>
              <a:t/>
            </a:r>
            <a:br>
              <a:rPr lang="en-US" sz="2000" dirty="0"/>
            </a:br>
            <a:endParaRPr sz="2000" dirty="0"/>
          </a:p>
        </p:txBody>
      </p:sp>
      <p:sp>
        <p:nvSpPr>
          <p:cNvPr id="73" name="Google Shape;73;p1"/>
          <p:cNvSpPr txBox="1">
            <a:spLocks noGrp="1"/>
          </p:cNvSpPr>
          <p:nvPr>
            <p:ph type="subTitle" idx="1"/>
          </p:nvPr>
        </p:nvSpPr>
        <p:spPr>
          <a:xfrm>
            <a:off x="432795" y="3306432"/>
            <a:ext cx="11379900" cy="3077525"/>
          </a:xfrm>
          <a:prstGeom prst="rect">
            <a:avLst/>
          </a:prstGeom>
          <a:noFill/>
          <a:ln>
            <a:noFill/>
          </a:ln>
        </p:spPr>
        <p:txBody>
          <a:bodyPr spcFirstLastPara="1" wrap="square" lIns="121900" tIns="121900" rIns="121900" bIns="121900" anchor="t" anchorCtr="0">
            <a:noAutofit/>
          </a:bodyPr>
          <a:lstStyle/>
          <a:p>
            <a:pPr marL="457200" lvl="0" indent="-349250" algn="ctr" rtl="0">
              <a:lnSpc>
                <a:spcPct val="115000"/>
              </a:lnSpc>
              <a:spcBef>
                <a:spcPts val="0"/>
              </a:spcBef>
              <a:spcAft>
                <a:spcPts val="0"/>
              </a:spcAft>
              <a:buSzPts val="1900"/>
              <a:buNone/>
            </a:pPr>
            <a:r>
              <a:rPr lang="en-US" sz="2000" b="1" dirty="0" err="1">
                <a:solidFill>
                  <a:schemeClr val="bg2">
                    <a:lumMod val="50000"/>
                  </a:schemeClr>
                </a:solidFill>
                <a:latin typeface="DM Sans"/>
                <a:ea typeface="DM Sans"/>
                <a:cs typeface="DM Sans"/>
                <a:sym typeface="DM Sans"/>
              </a:rPr>
              <a:t>Giảng</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viên</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hướng</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dẫn</a:t>
            </a:r>
            <a:r>
              <a:rPr lang="en-US" sz="20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Nguyễn</a:t>
            </a:r>
            <a:r>
              <a:rPr lang="en-US" sz="28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Văn</a:t>
            </a:r>
            <a:r>
              <a:rPr lang="en-US" sz="28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Tùng</a:t>
            </a:r>
            <a:endParaRPr lang="en-US" sz="2800" b="1" dirty="0">
              <a:solidFill>
                <a:schemeClr val="bg2">
                  <a:lumMod val="50000"/>
                </a:schemeClr>
              </a:solidFill>
              <a:latin typeface="DM Sans"/>
              <a:ea typeface="DM Sans"/>
              <a:cs typeface="DM Sans"/>
              <a:sym typeface="DM Sans"/>
            </a:endParaRPr>
          </a:p>
          <a:p>
            <a:r>
              <a:rPr lang="en-US" sz="2000" b="1" dirty="0" err="1">
                <a:solidFill>
                  <a:schemeClr val="bg2">
                    <a:lumMod val="50000"/>
                  </a:schemeClr>
                </a:solidFill>
                <a:latin typeface="DM Sans"/>
                <a:ea typeface="DM Sans"/>
                <a:cs typeface="DM Sans"/>
                <a:sym typeface="DM Sans"/>
              </a:rPr>
              <a:t>Giảng</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viên</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phản</a:t>
            </a:r>
            <a:r>
              <a:rPr lang="en-US" sz="2000" b="1" dirty="0">
                <a:solidFill>
                  <a:schemeClr val="bg2">
                    <a:lumMod val="50000"/>
                  </a:schemeClr>
                </a:solidFill>
                <a:latin typeface="DM Sans"/>
                <a:ea typeface="DM Sans"/>
                <a:cs typeface="DM Sans"/>
                <a:sym typeface="DM Sans"/>
              </a:rPr>
              <a:t> </a:t>
            </a:r>
            <a:r>
              <a:rPr lang="en-US" sz="2000" b="1" dirty="0" err="1">
                <a:solidFill>
                  <a:schemeClr val="bg2">
                    <a:lumMod val="50000"/>
                  </a:schemeClr>
                </a:solidFill>
                <a:latin typeface="DM Sans"/>
                <a:ea typeface="DM Sans"/>
                <a:cs typeface="DM Sans"/>
                <a:sym typeface="DM Sans"/>
              </a:rPr>
              <a:t>biện</a:t>
            </a:r>
            <a:r>
              <a:rPr lang="en-US" sz="20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Trần</a:t>
            </a:r>
            <a:r>
              <a:rPr lang="en-US" sz="28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Văn</a:t>
            </a:r>
            <a:r>
              <a:rPr lang="en-US" sz="2800" b="1" dirty="0">
                <a:solidFill>
                  <a:schemeClr val="bg2">
                    <a:lumMod val="50000"/>
                  </a:schemeClr>
                </a:solidFill>
                <a:latin typeface="DM Sans"/>
                <a:ea typeface="DM Sans"/>
                <a:cs typeface="DM Sans"/>
                <a:sym typeface="DM Sans"/>
              </a:rPr>
              <a:t> </a:t>
            </a:r>
            <a:r>
              <a:rPr lang="en-US" sz="2800" b="1" dirty="0" err="1">
                <a:solidFill>
                  <a:schemeClr val="bg2">
                    <a:lumMod val="50000"/>
                  </a:schemeClr>
                </a:solidFill>
                <a:latin typeface="DM Sans"/>
                <a:ea typeface="DM Sans"/>
                <a:cs typeface="DM Sans"/>
                <a:sym typeface="DM Sans"/>
              </a:rPr>
              <a:t>Thọ</a:t>
            </a:r>
            <a:endParaRPr lang="en-US" sz="2800" b="1" dirty="0">
              <a:solidFill>
                <a:schemeClr val="bg2">
                  <a:lumMod val="50000"/>
                </a:schemeClr>
              </a:solidFill>
              <a:latin typeface="DM Sans"/>
              <a:ea typeface="DM Sans"/>
              <a:cs typeface="DM Sans"/>
              <a:sym typeface="DM Sans"/>
            </a:endParaRPr>
          </a:p>
          <a:p>
            <a:pPr marL="457200" lvl="0" indent="-349250" algn="ctr" rtl="0">
              <a:lnSpc>
                <a:spcPct val="115000"/>
              </a:lnSpc>
              <a:spcBef>
                <a:spcPts val="0"/>
              </a:spcBef>
              <a:spcAft>
                <a:spcPts val="0"/>
              </a:spcAft>
              <a:buSzPts val="1900"/>
              <a:buNone/>
            </a:pPr>
            <a:endParaRPr lang="en-US" dirty="0">
              <a:latin typeface="Times New Roman"/>
              <a:ea typeface="Times New Roman"/>
              <a:cs typeface="Times New Roman"/>
              <a:sym typeface="Times New Roman"/>
            </a:endParaRPr>
          </a:p>
        </p:txBody>
      </p:sp>
      <p:sp>
        <p:nvSpPr>
          <p:cNvPr id="75" name="Google Shape;75;p1"/>
          <p:cNvSpPr/>
          <p:nvPr/>
        </p:nvSpPr>
        <p:spPr>
          <a:xfrm>
            <a:off x="734682" y="2748150"/>
            <a:ext cx="10722636" cy="677068"/>
          </a:xfrm>
          <a:prstGeom prst="rect">
            <a:avLst/>
          </a:prstGeom>
          <a:solidFill>
            <a:schemeClr val="lt1"/>
          </a:solidFill>
          <a:ln>
            <a:noFill/>
          </a:ln>
        </p:spPr>
        <p:txBody>
          <a:bodyPr spcFirstLastPara="1" wrap="square" lIns="91425" tIns="45700" rIns="91425" bIns="45700" anchor="t" anchorCtr="0">
            <a:spAutoFit/>
          </a:bodyPr>
          <a:lstStyle/>
          <a:p>
            <a:pPr algn="ctr"/>
            <a:r>
              <a:rPr lang="en-US" sz="3800" b="1" i="0" u="none" strike="noStrike" cap="none" dirty="0">
                <a:solidFill>
                  <a:srgbClr val="B88800"/>
                </a:solidFill>
                <a:latin typeface="DM Sans"/>
                <a:sym typeface="DM Sans"/>
              </a:rPr>
              <a:t>ĐỒ </a:t>
            </a:r>
            <a:r>
              <a:rPr lang="en-US" sz="3800" b="1" dirty="0">
                <a:solidFill>
                  <a:srgbClr val="B88800"/>
                </a:solidFill>
                <a:latin typeface="DM Sans"/>
                <a:sym typeface="DM Sans"/>
              </a:rPr>
              <a:t>ÁN CHUYÊN NGÀNH</a:t>
            </a:r>
            <a:endParaRPr lang="vi-VN" sz="3800" b="1" i="0" u="none" strike="noStrike" cap="none" dirty="0">
              <a:solidFill>
                <a:srgbClr val="B88800"/>
              </a:solidFill>
              <a:sym typeface="Arial"/>
            </a:endParaRPr>
          </a:p>
        </p:txBody>
      </p:sp>
      <p:sp>
        <p:nvSpPr>
          <p:cNvPr id="76" name="Google Shape;76;p1"/>
          <p:cNvSpPr/>
          <p:nvPr/>
        </p:nvSpPr>
        <p:spPr>
          <a:xfrm>
            <a:off x="834756" y="4615132"/>
            <a:ext cx="10575984" cy="1552755"/>
          </a:xfrm>
          <a:prstGeom prst="roundRect">
            <a:avLst>
              <a:gd name="adj" fmla="val 16667"/>
            </a:avLst>
          </a:prstGeom>
          <a:solidFill>
            <a:schemeClr val="lt1"/>
          </a:solidFill>
          <a:ln w="38100" cap="flat" cmpd="sng">
            <a:solidFill>
              <a:srgbClr val="5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 name="Google Shape;77;p1"/>
          <p:cNvSpPr txBox="1"/>
          <p:nvPr/>
        </p:nvSpPr>
        <p:spPr>
          <a:xfrm>
            <a:off x="688104" y="5073729"/>
            <a:ext cx="10869283" cy="523220"/>
          </a:xfrm>
          <a:prstGeom prst="rect">
            <a:avLst/>
          </a:prstGeom>
          <a:solidFill>
            <a:srgbClr val="CC9D0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Oswald Medium"/>
                <a:ea typeface="Oswald Medium"/>
                <a:cs typeface="Oswald Medium"/>
                <a:sym typeface="Oswald Medium"/>
              </a:rPr>
              <a:t>ĐỀ TÀI: </a:t>
            </a:r>
            <a:r>
              <a:rPr lang="en-US" sz="2800" b="1" dirty="0">
                <a:latin typeface="Oswald Medium"/>
                <a:ea typeface="Oswald Medium"/>
                <a:cs typeface="Oswald Medium"/>
                <a:sym typeface="Oswald Medium"/>
              </a:rPr>
              <a:t>XÂY DỰNG WEBSITE TÌM KIẾM VÀ ĐĂNG KÝ VIỆC LÀM</a:t>
            </a:r>
            <a:endParaRPr sz="2800" b="0" i="0" u="none" strike="noStrike" cap="none" dirty="0">
              <a:solidFill>
                <a:srgbClr val="000000"/>
              </a:solidFill>
              <a:latin typeface="Oswald Medium"/>
              <a:ea typeface="Oswald Medium"/>
              <a:cs typeface="Oswald Medium"/>
              <a:sym typeface="Oswald Medium"/>
            </a:endParaRPr>
          </a:p>
        </p:txBody>
      </p:sp>
      <p:pic>
        <p:nvPicPr>
          <p:cNvPr id="9" name="Picture 4" descr="https://dtnhsv.huit.edu.vn/images/tin-tuc-hoat-dong/truong-dai-hoc-cong-nghiep-thuc-pham-tp-hcm-hufi-chinh-thuc-doi-ten-thanh-truong-dai-hoc-cong-thuong-tp-hcm-huit-1.jpg">
            <a:extLst>
              <a:ext uri="{FF2B5EF4-FFF2-40B4-BE49-F238E27FC236}">
                <a16:creationId xmlns:a16="http://schemas.microsoft.com/office/drawing/2014/main" id="{5FC1C317-E20B-404E-B8F0-8868522A8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619" y="1515813"/>
            <a:ext cx="1274761" cy="1274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636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Rounded Rectangle 2"/>
          <p:cNvSpPr/>
          <p:nvPr/>
        </p:nvSpPr>
        <p:spPr>
          <a:xfrm>
            <a:off x="658483" y="1325924"/>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Khi người ứng tuyển vào website đăng ký và tìm kiếm việc làm, họ sẽ tìm hiểu, tìm kiếm việc làm phù hợp với bản thân qua những bài đăng tại trang web và tiến hành đăng ký nếu tìm được việc làm ưng ý. Người ứng tuyển sẽ đăng nhập lần đầu vào hệ thống và chức năng Form ứng tuyển để thêm mới 1 hồ sơ ứng tuyển. Hệ thống sẽ tự động lưu và cập nhật số lượng bài đăng trong dữ liệu và cập nhật dữ liệu hồ sơ ứng tuyển.</a:t>
            </a:r>
            <a:endParaRPr lang="en-US"/>
          </a:p>
        </p:txBody>
      </p:sp>
      <p:sp>
        <p:nvSpPr>
          <p:cNvPr id="5" name="TextBox 4"/>
          <p:cNvSpPr txBox="1"/>
          <p:nvPr/>
        </p:nvSpPr>
        <p:spPr>
          <a:xfrm>
            <a:off x="1169378" y="695595"/>
            <a:ext cx="6145822"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4</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Quy trình nghiệp vụ</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822593" y="1421820"/>
            <a:ext cx="11130708" cy="2232984"/>
          </a:xfrm>
          <a:prstGeom prst="rect">
            <a:avLst/>
          </a:prstGeom>
        </p:spPr>
        <p:txBody>
          <a:bodyPr wrap="square">
            <a:spAutoFit/>
          </a:bodyPr>
          <a:lstStyle/>
          <a:p>
            <a:pPr algn="just">
              <a:lnSpc>
                <a:spcPct val="150000"/>
              </a:lnSpc>
            </a:pPr>
            <a:r>
              <a:rPr lang="vi-VN" sz="2400" b="1" u="sng">
                <a:latin typeface="Tahoma" panose="020B0604030504040204" pitchFamily="34" charset="0"/>
                <a:ea typeface="Tahoma" panose="020B0604030504040204" pitchFamily="34" charset="0"/>
                <a:cs typeface="Tahoma" panose="020B0604030504040204" pitchFamily="34" charset="0"/>
              </a:rPr>
              <a:t>Quy trình tìm kiếm công việc</a:t>
            </a:r>
            <a:r>
              <a:rPr lang="vi-VN" sz="2400">
                <a:latin typeface="Tahoma" panose="020B0604030504040204" pitchFamily="34" charset="0"/>
                <a:ea typeface="Tahoma" panose="020B0604030504040204" pitchFamily="34" charset="0"/>
                <a:cs typeface="Tahoma" panose="020B0604030504040204" pitchFamily="34" charset="0"/>
              </a:rPr>
              <a:t>: Người ứng tuyển có thể tìm kiếm công việc ưng ý phù hợp với bản thân thông qua chức năng tìm kiếm trong website tìm kiếm và đăng ký việc làm. Người ứng tuyển sẽ nhập tên công việc, nơi làm việc, hệ thống sẽ lọc ra và đưa lên màn hình có tình trạng hợp lệ để đăng ký không.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22593" y="3857969"/>
            <a:ext cx="11130708" cy="1754326"/>
          </a:xfrm>
          <a:prstGeom prst="rect">
            <a:avLst/>
          </a:prstGeom>
        </p:spPr>
        <p:txBody>
          <a:bodyPr wrap="square">
            <a:spAutoFit/>
          </a:bodyPr>
          <a:lstStyle/>
          <a:p>
            <a:pPr algn="just">
              <a:lnSpc>
                <a:spcPct val="150000"/>
              </a:lnSpc>
            </a:pPr>
            <a:r>
              <a:rPr lang="vi-VN" sz="2400" b="1" u="sng">
                <a:latin typeface="Tahoma" panose="020B0604030504040204" pitchFamily="34" charset="0"/>
                <a:ea typeface="Tahoma" panose="020B0604030504040204" pitchFamily="34" charset="0"/>
                <a:cs typeface="Tahoma" panose="020B0604030504040204" pitchFamily="34" charset="0"/>
              </a:rPr>
              <a:t>Quy trình nộp cv công </a:t>
            </a:r>
            <a:r>
              <a:rPr lang="vi-VN" sz="2400" b="1" u="sng" smtClean="0">
                <a:latin typeface="Tahoma" panose="020B0604030504040204" pitchFamily="34" charset="0"/>
                <a:ea typeface="Tahoma" panose="020B0604030504040204" pitchFamily="34" charset="0"/>
                <a:cs typeface="Tahoma" panose="020B0604030504040204" pitchFamily="34" charset="0"/>
              </a:rPr>
              <a:t>việc</a:t>
            </a:r>
            <a:r>
              <a:rPr lang="vi-VN" sz="2400" b="1"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Có thể không cần đăng nhập hoặc đăng nhập. Người </a:t>
            </a:r>
            <a:r>
              <a:rPr lang="vi-VN" sz="2400">
                <a:latin typeface="Tahoma" panose="020B0604030504040204" pitchFamily="34" charset="0"/>
                <a:ea typeface="Tahoma" panose="020B0604030504040204" pitchFamily="34" charset="0"/>
                <a:cs typeface="Tahoma" panose="020B0604030504040204" pitchFamily="34" charset="0"/>
              </a:rPr>
              <a:t>ứng tuyển chọn vào bài đăng công việc mong muốn và chọn nộp hồ sơ cv sau đó điền thông tin theo yêu cầu hệ thống sau đó nộp hồ sơ</a:t>
            </a:r>
            <a:r>
              <a:rPr lang="vi-VN" sz="2400" smtClean="0">
                <a:latin typeface="Tahoma" panose="020B0604030504040204" pitchFamily="34" charset="0"/>
                <a:ea typeface="Tahoma" panose="020B0604030504040204" pitchFamily="34" charset="0"/>
                <a:cs typeface="Tahoma" panose="020B0604030504040204" pitchFamily="34" charset="0"/>
              </a:rPr>
              <a:t>.</a:t>
            </a:r>
            <a:endParaRPr lang="vi-VN"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45797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Rounded Rectangle 2"/>
          <p:cNvSpPr/>
          <p:nvPr/>
        </p:nvSpPr>
        <p:spPr>
          <a:xfrm>
            <a:off x="658483" y="1325924"/>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Khi người ứng tuyển vào website đăng ký và tìm kiếm việc làm, họ sẽ tìm hiểu, tìm kiếm việc làm phù hợp với bản thân qua những bài đăng tại trang web và tiến hành đăng ký nếu tìm được việc làm ưng ý. Người ứng tuyển sẽ đăng nhập lần đầu vào hệ thống và chức năng Form ứng tuyển để thêm mới 1 hồ sơ ứng tuyển. Hệ thống sẽ tự động lưu và cập nhật số lượng bài đăng trong dữ liệu và cập nhật dữ liệu hồ sơ ứng tuyển.</a:t>
            </a:r>
            <a:endParaRPr lang="en-US"/>
          </a:p>
        </p:txBody>
      </p:sp>
      <p:sp>
        <p:nvSpPr>
          <p:cNvPr id="5" name="TextBox 4"/>
          <p:cNvSpPr txBox="1"/>
          <p:nvPr/>
        </p:nvSpPr>
        <p:spPr>
          <a:xfrm>
            <a:off x="1169378" y="695595"/>
            <a:ext cx="6145822"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4</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Quy trình nghiệp vụ</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778526" y="1675208"/>
            <a:ext cx="11130708" cy="1678986"/>
          </a:xfrm>
          <a:prstGeom prst="rect">
            <a:avLst/>
          </a:prstGeom>
        </p:spPr>
        <p:txBody>
          <a:bodyPr wrap="square">
            <a:spAutoFit/>
          </a:bodyPr>
          <a:lstStyle/>
          <a:p>
            <a:pPr algn="just">
              <a:lnSpc>
                <a:spcPct val="150000"/>
              </a:lnSpc>
            </a:pPr>
            <a:r>
              <a:rPr lang="vi-VN" sz="2400">
                <a:latin typeface="Tahoma" panose="020B0604030504040204" pitchFamily="34" charset="0"/>
                <a:ea typeface="Tahoma" panose="020B0604030504040204" pitchFamily="34" charset="0"/>
                <a:cs typeface="Tahoma" panose="020B0604030504040204" pitchFamily="34" charset="0"/>
              </a:rPr>
              <a:t>Khi doanh nghiệp vào website cần đăng ký thông tin doanh nghiệp và chờ duyệt. Sau khi đăng nhập hệ thống, doanh nghiệp có thể đăng bài đăng sau đó chờ quản lý duyệt, bài đăng sẽ tự động cập nhật lên trên trang web hiển thị.</a:t>
            </a:r>
          </a:p>
        </p:txBody>
      </p:sp>
    </p:spTree>
    <p:extLst>
      <p:ext uri="{BB962C8B-B14F-4D97-AF65-F5344CB8AC3E}">
        <p14:creationId xmlns:p14="http://schemas.microsoft.com/office/powerpoint/2010/main" val="37723148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Rounded Rectangle 2"/>
          <p:cNvSpPr/>
          <p:nvPr/>
        </p:nvSpPr>
        <p:spPr>
          <a:xfrm>
            <a:off x="658483" y="1325924"/>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Khi người ứng tuyển vào website đăng ký và tìm kiếm việc làm, họ sẽ tìm hiểu, tìm kiếm việc làm phù hợp với bản thân qua những bài đăng tại trang web và tiến hành đăng ký nếu tìm được việc làm ưng ý. Người ứng tuyển sẽ đăng nhập lần đầu vào hệ thống và chức năng Form ứng tuyển để thêm mới 1 hồ sơ ứng tuyển. Hệ thống sẽ tự động lưu và cập nhật số lượng bài đăng trong dữ liệu và cập nhật dữ liệu hồ sơ ứng tuyển.</a:t>
            </a:r>
            <a:endParaRPr lang="en-US"/>
          </a:p>
        </p:txBody>
      </p:sp>
      <p:sp>
        <p:nvSpPr>
          <p:cNvPr id="5" name="TextBox 4"/>
          <p:cNvSpPr txBox="1"/>
          <p:nvPr/>
        </p:nvSpPr>
        <p:spPr>
          <a:xfrm>
            <a:off x="1169378" y="695595"/>
            <a:ext cx="6145822"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4</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Quy trình nghiệp vụ</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778526" y="1675208"/>
            <a:ext cx="11130708" cy="3970318"/>
          </a:xfrm>
          <a:prstGeom prst="rect">
            <a:avLst/>
          </a:prstGeom>
        </p:spPr>
        <p:txBody>
          <a:bodyPr wrap="square">
            <a:spAutoFit/>
          </a:bodyPr>
          <a:lstStyle/>
          <a:p>
            <a:pPr algn="just">
              <a:lnSpc>
                <a:spcPct val="150000"/>
              </a:lnSpc>
            </a:pPr>
            <a:r>
              <a:rPr lang="vi-VN" sz="2400" b="1" u="sng">
                <a:latin typeface="Tahoma" panose="020B0604030504040204" pitchFamily="34" charset="0"/>
                <a:ea typeface="Tahoma" panose="020B0604030504040204" pitchFamily="34" charset="0"/>
                <a:cs typeface="Tahoma" panose="020B0604030504040204" pitchFamily="34" charset="0"/>
              </a:rPr>
              <a:t>Quy trình đăng ký doanh nghiệp</a:t>
            </a:r>
            <a:r>
              <a:rPr lang="vi-VN" sz="2400">
                <a:latin typeface="Tahoma" panose="020B0604030504040204" pitchFamily="34" charset="0"/>
                <a:ea typeface="Tahoma" panose="020B0604030504040204" pitchFamily="34" charset="0"/>
                <a:cs typeface="Tahoma" panose="020B0604030504040204" pitchFamily="34" charset="0"/>
              </a:rPr>
              <a:t>: Doanh nghiệp muốn đăng ký cần nhập đầy đủ thông tin công ty theo yêu cầu hệ thống và chờ phê duyệt trong vòng 5 ngày.</a:t>
            </a:r>
          </a:p>
          <a:p>
            <a:pPr algn="just">
              <a:lnSpc>
                <a:spcPct val="150000"/>
              </a:lnSpc>
            </a:pPr>
            <a:r>
              <a:rPr lang="vi-VN" sz="2400" b="1" u="sng">
                <a:latin typeface="Tahoma" panose="020B0604030504040204" pitchFamily="34" charset="0"/>
                <a:ea typeface="Tahoma" panose="020B0604030504040204" pitchFamily="34" charset="0"/>
                <a:cs typeface="Tahoma" panose="020B0604030504040204" pitchFamily="34" charset="0"/>
              </a:rPr>
              <a:t>Quy trình đăng bà</a:t>
            </a:r>
            <a:r>
              <a:rPr lang="vi-VN" sz="2400">
                <a:latin typeface="Tahoma" panose="020B0604030504040204" pitchFamily="34" charset="0"/>
                <a:ea typeface="Tahoma" panose="020B0604030504040204" pitchFamily="34" charset="0"/>
                <a:cs typeface="Tahoma" panose="020B0604030504040204" pitchFamily="34" charset="0"/>
              </a:rPr>
              <a:t>i: Doanh nghiệp muốn thêm bài đăng lên trang web sẽ phải thông qua việc thêm bài đăng rồi sẽ phải thông qua phần duyệt của admin, trang web sẽ được thêm bài đăng nếu nội dung bài đăng đầy đủ và không vi phạm pháp luật.</a:t>
            </a:r>
          </a:p>
        </p:txBody>
      </p:sp>
    </p:spTree>
    <p:extLst>
      <p:ext uri="{BB962C8B-B14F-4D97-AF65-F5344CB8AC3E}">
        <p14:creationId xmlns:p14="http://schemas.microsoft.com/office/powerpoint/2010/main" val="36877895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445814" y="6378725"/>
            <a:ext cx="5404143"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4</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usecase</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hệ</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thống</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1">
            <a:extLst>
              <a:ext uri="{FF2B5EF4-FFF2-40B4-BE49-F238E27FC236}">
                <a16:creationId xmlns:a16="http://schemas.microsoft.com/office/drawing/2014/main" id="{B44FEDAA-AA6C-4477-A37A-75CDC48A2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209" y="1496822"/>
            <a:ext cx="7857582" cy="488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807500"/>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210909"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5</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usecase</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chức</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hệ</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thống</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7170" name="Picture 1">
            <a:extLst>
              <a:ext uri="{FF2B5EF4-FFF2-40B4-BE49-F238E27FC236}">
                <a16:creationId xmlns:a16="http://schemas.microsoft.com/office/drawing/2014/main" id="{E4BB51F2-B859-4E93-9F10-DD6548E74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14" y="1499043"/>
            <a:ext cx="10426571" cy="476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211311"/>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893030" y="6272032"/>
            <a:ext cx="3542292"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6</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ERD</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1">
            <a:extLst>
              <a:ext uri="{FF2B5EF4-FFF2-40B4-BE49-F238E27FC236}">
                <a16:creationId xmlns:a16="http://schemas.microsoft.com/office/drawing/2014/main" id="{AA74A1A6-3D5D-41AB-92B0-299DEFB16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30" y="1323086"/>
            <a:ext cx="8405939" cy="48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195512"/>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230547" y="6380946"/>
            <a:ext cx="3057550"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7</a:t>
            </a:r>
            <a:r>
              <a:rPr lang="vi-VN" sz="2500" b="1" i="1" smtClean="0">
                <a:latin typeface="Tahoma" panose="020B0604030504040204" pitchFamily="34" charset="0"/>
                <a:ea typeface="Tahoma" panose="020B0604030504040204" pitchFamily="34" charset="0"/>
                <a:cs typeface="Tahoma" panose="020B0604030504040204" pitchFamily="34" charset="0"/>
              </a:rPr>
              <a:t> </a:t>
            </a:r>
            <a:r>
              <a:rPr lang="en-US" sz="2500" b="1" i="1" smtClean="0">
                <a:latin typeface="Tahoma" panose="020B0604030504040204" pitchFamily="34" charset="0"/>
                <a:ea typeface="Tahoma" panose="020B0604030504040204" pitchFamily="34" charset="0"/>
                <a:cs typeface="Tahoma" panose="020B0604030504040204" pitchFamily="34" charset="0"/>
              </a:rPr>
              <a:t>Sơ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PDM</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1">
            <a:extLst>
              <a:ext uri="{FF2B5EF4-FFF2-40B4-BE49-F238E27FC236}">
                <a16:creationId xmlns:a16="http://schemas.microsoft.com/office/drawing/2014/main" id="{3419D238-6FF5-40BF-91FC-21E923CD3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864" y="1304138"/>
            <a:ext cx="6650272" cy="495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033659"/>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611067" y="6380946"/>
            <a:ext cx="5227873"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8</a:t>
            </a:r>
            <a:r>
              <a:rPr lang="vi-VN" sz="2500" b="1" i="1" smtClean="0">
                <a:latin typeface="Tahoma" panose="020B0604030504040204" pitchFamily="34" charset="0"/>
                <a:ea typeface="Tahoma" panose="020B0604030504040204" pitchFamily="34" charset="0"/>
                <a:cs typeface="Tahoma" panose="020B0604030504040204" pitchFamily="34" charset="0"/>
              </a:rPr>
              <a:t> </a:t>
            </a:r>
            <a:r>
              <a:rPr lang="en-US" sz="2500" b="1" i="1" smtClean="0">
                <a:latin typeface="Tahoma" panose="020B0604030504040204" pitchFamily="34" charset="0"/>
                <a:ea typeface="Tahoma" panose="020B0604030504040204" pitchFamily="34" charset="0"/>
                <a:cs typeface="Tahoma" panose="020B0604030504040204" pitchFamily="34" charset="0"/>
              </a:rPr>
              <a:t>Sơ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lớp</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mức</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phân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tích</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1">
            <a:extLst>
              <a:ext uri="{FF2B5EF4-FFF2-40B4-BE49-F238E27FC236}">
                <a16:creationId xmlns:a16="http://schemas.microsoft.com/office/drawing/2014/main" id="{E4F68043-06A3-4E38-B362-3BBF96E65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483" y="1511213"/>
            <a:ext cx="7601033" cy="4573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03337"/>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 PHÂN TÍCH THIẾT KẾ HỆ THỐNG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798355" y="6374599"/>
            <a:ext cx="483126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9</a:t>
            </a:r>
            <a:r>
              <a:rPr lang="vi-VN" sz="2500" b="1" i="1" smtClean="0">
                <a:latin typeface="Tahoma" panose="020B0604030504040204" pitchFamily="34" charset="0"/>
                <a:ea typeface="Tahoma" panose="020B0604030504040204" pitchFamily="34" charset="0"/>
                <a:cs typeface="Tahoma" panose="020B0604030504040204" pitchFamily="34" charset="0"/>
              </a:rPr>
              <a:t> </a:t>
            </a:r>
            <a:r>
              <a:rPr lang="en-US" sz="2500" b="1" i="1" smtClean="0">
                <a:latin typeface="Tahoma" panose="020B0604030504040204" pitchFamily="34" charset="0"/>
                <a:ea typeface="Tahoma" panose="020B0604030504040204" pitchFamily="34" charset="0"/>
                <a:cs typeface="Tahoma" panose="020B0604030504040204" pitchFamily="34" charset="0"/>
              </a:rPr>
              <a:t>Sơ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lớp</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mức</a:t>
            </a:r>
            <a:r>
              <a:rPr lang="en-US" sz="2500" b="1" i="1" dirty="0">
                <a:latin typeface="Tahoma" panose="020B0604030504040204" pitchFamily="34" charset="0"/>
                <a:ea typeface="Tahoma" panose="020B0604030504040204" pitchFamily="34" charset="0"/>
                <a:cs typeface="Tahoma" panose="020B0604030504040204" pitchFamily="34" charset="0"/>
              </a:rPr>
              <a:t> chi </a:t>
            </a:r>
            <a:r>
              <a:rPr lang="en-US" sz="2500" b="1" i="1" dirty="0" err="1">
                <a:latin typeface="Tahoma" panose="020B0604030504040204" pitchFamily="34" charset="0"/>
                <a:ea typeface="Tahoma" panose="020B0604030504040204" pitchFamily="34" charset="0"/>
                <a:cs typeface="Tahoma" panose="020B0604030504040204" pitchFamily="34" charset="0"/>
              </a:rPr>
              <a:t>tiết</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1">
            <a:extLst>
              <a:ext uri="{FF2B5EF4-FFF2-40B4-BE49-F238E27FC236}">
                <a16:creationId xmlns:a16="http://schemas.microsoft.com/office/drawing/2014/main" id="{2B23A511-5C75-45AC-8DF5-7520EC40C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278" y="1389185"/>
            <a:ext cx="8455656" cy="484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195769"/>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t>II. </a:t>
            </a:r>
            <a:r>
              <a:rPr lang="en" sz="3800" b="1" dirty="0">
                <a:latin typeface="Tahoma" panose="020B0604030504040204" pitchFamily="34" charset="0"/>
                <a:ea typeface="Tahoma" panose="020B0604030504040204" pitchFamily="34" charset="0"/>
                <a:cs typeface="Tahoma" panose="020B0604030504040204" pitchFamily="34" charset="0"/>
              </a:rPr>
              <a:t>PHÂN</a:t>
            </a:r>
            <a:r>
              <a:rPr lang="en" sz="3800" b="1" dirty="0"/>
              <a:t> TÍCH THIẾT KẾ HỆ THỐNG</a:t>
            </a:r>
            <a:endParaRPr sz="3800" b="1" dirty="0"/>
          </a:p>
        </p:txBody>
      </p:sp>
      <p:sp>
        <p:nvSpPr>
          <p:cNvPr id="2" name="TextBox 1"/>
          <p:cNvSpPr txBox="1"/>
          <p:nvPr/>
        </p:nvSpPr>
        <p:spPr>
          <a:xfrm>
            <a:off x="743677" y="6350424"/>
            <a:ext cx="5307167"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10</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quan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hệ</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dữ</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liệu</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Các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sơ</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đồ</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1">
            <a:extLst>
              <a:ext uri="{FF2B5EF4-FFF2-40B4-BE49-F238E27FC236}">
                <a16:creationId xmlns:a16="http://schemas.microsoft.com/office/drawing/2014/main" id="{B4773324-F87D-4710-8EA1-4277EA154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650" y="1389185"/>
            <a:ext cx="5908078" cy="496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021861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
          <p:cNvSpPr/>
          <p:nvPr/>
        </p:nvSpPr>
        <p:spPr>
          <a:xfrm>
            <a:off x="664235" y="1164567"/>
            <a:ext cx="10955547" cy="5529532"/>
          </a:xfrm>
          <a:prstGeom prst="roundRect">
            <a:avLst>
              <a:gd name="adj" fmla="val 16667"/>
            </a:avLst>
          </a:prstGeom>
          <a:solidFill>
            <a:schemeClr val="lt1"/>
          </a:solidFill>
          <a:ln w="25400" cap="flat" cmpd="sng">
            <a:solidFill>
              <a:srgbClr val="5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 name="Google Shape;83;p2"/>
          <p:cNvSpPr/>
          <p:nvPr/>
        </p:nvSpPr>
        <p:spPr>
          <a:xfrm>
            <a:off x="2779549" y="94739"/>
            <a:ext cx="6724918"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tx1">
                    <a:lumMod val="85000"/>
                    <a:lumOff val="15000"/>
                  </a:schemeClr>
                </a:solidFill>
                <a:latin typeface="Oswald" pitchFamily="2" charset="0"/>
                <a:sym typeface="Arial"/>
              </a:rPr>
              <a:t>THÀNH VIÊN NHÓM</a:t>
            </a:r>
            <a:endParaRPr sz="5400" b="1" i="0" u="none" strike="noStrike" cap="none" dirty="0">
              <a:solidFill>
                <a:schemeClr val="tx1">
                  <a:lumMod val="85000"/>
                  <a:lumOff val="15000"/>
                </a:schemeClr>
              </a:solidFill>
              <a:latin typeface="Oswald" pitchFamily="2" charset="0"/>
              <a:sym typeface="Arial"/>
            </a:endParaRPr>
          </a:p>
        </p:txBody>
      </p:sp>
      <p:sp>
        <p:nvSpPr>
          <p:cNvPr id="84" name="Google Shape;84;p2"/>
          <p:cNvSpPr/>
          <p:nvPr/>
        </p:nvSpPr>
        <p:spPr>
          <a:xfrm>
            <a:off x="3368495" y="1173194"/>
            <a:ext cx="5547026"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3F3F3F"/>
                </a:solidFill>
                <a:latin typeface="Arial"/>
                <a:ea typeface="Arial"/>
                <a:cs typeface="Arial"/>
                <a:sym typeface="Arial"/>
              </a:rPr>
              <a:t>Bao </a:t>
            </a:r>
            <a:r>
              <a:rPr lang="en-US" sz="2800" b="1" i="0" u="none" strike="noStrike" cap="none" dirty="0" err="1">
                <a:solidFill>
                  <a:srgbClr val="3F3F3F"/>
                </a:solidFill>
                <a:latin typeface="Arial"/>
                <a:ea typeface="Arial"/>
                <a:cs typeface="Arial"/>
                <a:sym typeface="Arial"/>
              </a:rPr>
              <a:t>gồm</a:t>
            </a:r>
            <a:r>
              <a:rPr lang="en-US" sz="2800" b="1" i="0" u="none" strike="noStrike" cap="none" dirty="0">
                <a:solidFill>
                  <a:srgbClr val="3F3F3F"/>
                </a:solidFill>
                <a:latin typeface="Arial"/>
                <a:ea typeface="Arial"/>
                <a:cs typeface="Arial"/>
                <a:sym typeface="Arial"/>
              </a:rPr>
              <a:t> 3 </a:t>
            </a:r>
            <a:r>
              <a:rPr lang="en-US" sz="2800" b="1" i="0" u="none" strike="noStrike" cap="none" dirty="0" err="1">
                <a:solidFill>
                  <a:srgbClr val="3F3F3F"/>
                </a:solidFill>
                <a:latin typeface="Arial"/>
                <a:ea typeface="Arial"/>
                <a:cs typeface="Arial"/>
                <a:sym typeface="Arial"/>
              </a:rPr>
              <a:t>thành</a:t>
            </a:r>
            <a:r>
              <a:rPr lang="en-US" sz="2800" b="1" i="0" u="none" strike="noStrike" cap="none" dirty="0">
                <a:solidFill>
                  <a:srgbClr val="3F3F3F"/>
                </a:solidFill>
                <a:latin typeface="Arial"/>
                <a:ea typeface="Arial"/>
                <a:cs typeface="Arial"/>
                <a:sym typeface="Arial"/>
              </a:rPr>
              <a:t> </a:t>
            </a:r>
            <a:r>
              <a:rPr lang="en-US" sz="2800" b="1" i="0" u="none" strike="noStrike" cap="none" dirty="0" err="1">
                <a:solidFill>
                  <a:srgbClr val="3F3F3F"/>
                </a:solidFill>
                <a:latin typeface="Arial"/>
                <a:ea typeface="Arial"/>
                <a:cs typeface="Arial"/>
                <a:sym typeface="Arial"/>
              </a:rPr>
              <a:t>viên</a:t>
            </a:r>
            <a:endParaRPr sz="2800" b="1" i="0" u="none" strike="noStrike" cap="none" dirty="0">
              <a:solidFill>
                <a:srgbClr val="3F3F3F"/>
              </a:solidFill>
              <a:latin typeface="Arial"/>
              <a:ea typeface="Arial"/>
              <a:cs typeface="Arial"/>
              <a:sym typeface="Arial"/>
            </a:endParaRPr>
          </a:p>
        </p:txBody>
      </p:sp>
      <p:sp>
        <p:nvSpPr>
          <p:cNvPr id="85" name="Google Shape;85;p2"/>
          <p:cNvSpPr/>
          <p:nvPr/>
        </p:nvSpPr>
        <p:spPr>
          <a:xfrm>
            <a:off x="1509624" y="1842912"/>
            <a:ext cx="9885870" cy="2585283"/>
          </a:xfrm>
          <a:prstGeom prst="rect">
            <a:avLst/>
          </a:prstGeom>
          <a:noFill/>
          <a:ln>
            <a:noFill/>
          </a:ln>
        </p:spPr>
        <p:txBody>
          <a:bodyPr spcFirstLastPara="1" wrap="square" lIns="91425" tIns="45700" rIns="91425" bIns="45700" anchor="t" anchorCtr="0">
            <a:spAutoFit/>
          </a:bodyPr>
          <a:lstStyle/>
          <a:p>
            <a:pPr algn="just">
              <a:lnSpc>
                <a:spcPct val="150000"/>
              </a:lnSpc>
            </a:pPr>
            <a:r>
              <a:rPr lang="en-US" sz="3600" b="1" i="0" u="none" strike="noStrike" cap="none" smtClean="0">
                <a:solidFill>
                  <a:schemeClr val="bg2">
                    <a:lumMod val="50000"/>
                  </a:schemeClr>
                </a:solidFill>
                <a:latin typeface="Times New Roman"/>
                <a:ea typeface="Times New Roman"/>
                <a:cs typeface="Times New Roman"/>
                <a:sym typeface="Times New Roman"/>
              </a:rPr>
              <a:t>1. 2001207452 </a:t>
            </a:r>
            <a:r>
              <a:rPr lang="en-US" sz="3600" b="1" i="0" u="none" strike="noStrike" cap="none" dirty="0">
                <a:solidFill>
                  <a:schemeClr val="bg2">
                    <a:lumMod val="50000"/>
                  </a:schemeClr>
                </a:solidFill>
                <a:latin typeface="Times New Roman"/>
                <a:ea typeface="Times New Roman"/>
                <a:cs typeface="Times New Roman"/>
                <a:sym typeface="Times New Roman"/>
              </a:rPr>
              <a:t>– </a:t>
            </a:r>
            <a:r>
              <a:rPr lang="en-US" sz="3600" b="1" i="0" u="none" strike="noStrike" cap="none" dirty="0" err="1">
                <a:solidFill>
                  <a:schemeClr val="bg2">
                    <a:lumMod val="50000"/>
                  </a:schemeClr>
                </a:solidFill>
                <a:latin typeface="Times New Roman"/>
                <a:ea typeface="Times New Roman"/>
                <a:cs typeface="Times New Roman"/>
                <a:sym typeface="Times New Roman"/>
              </a:rPr>
              <a:t>Hồ</a:t>
            </a:r>
            <a:r>
              <a:rPr lang="en-US" sz="3600" b="1" i="0" u="none" strike="noStrike" cap="none" dirty="0">
                <a:solidFill>
                  <a:schemeClr val="bg2">
                    <a:lumMod val="50000"/>
                  </a:schemeClr>
                </a:solidFill>
                <a:latin typeface="Times New Roman"/>
                <a:ea typeface="Times New Roman"/>
                <a:cs typeface="Times New Roman"/>
                <a:sym typeface="Times New Roman"/>
              </a:rPr>
              <a:t> </a:t>
            </a:r>
            <a:r>
              <a:rPr lang="en-US" sz="3600" b="1" i="0" u="none" strike="noStrike" cap="none" err="1">
                <a:solidFill>
                  <a:schemeClr val="bg2">
                    <a:lumMod val="50000"/>
                  </a:schemeClr>
                </a:solidFill>
                <a:latin typeface="Times New Roman"/>
                <a:ea typeface="Times New Roman"/>
                <a:cs typeface="Times New Roman"/>
                <a:sym typeface="Times New Roman"/>
              </a:rPr>
              <a:t>Thanh</a:t>
            </a:r>
            <a:r>
              <a:rPr lang="en-US" sz="3600" b="1" i="0" u="none" strike="noStrike" cap="none">
                <a:solidFill>
                  <a:schemeClr val="bg2">
                    <a:lumMod val="50000"/>
                  </a:schemeClr>
                </a:solidFill>
                <a:latin typeface="Times New Roman"/>
                <a:ea typeface="Times New Roman"/>
                <a:cs typeface="Times New Roman"/>
                <a:sym typeface="Times New Roman"/>
              </a:rPr>
              <a:t> </a:t>
            </a:r>
            <a:r>
              <a:rPr lang="en-US" sz="3600" b="1" i="0" u="none" strike="noStrike" cap="none" smtClean="0">
                <a:solidFill>
                  <a:schemeClr val="bg2">
                    <a:lumMod val="50000"/>
                  </a:schemeClr>
                </a:solidFill>
                <a:latin typeface="Times New Roman"/>
                <a:ea typeface="Times New Roman"/>
                <a:cs typeface="Times New Roman"/>
                <a:sym typeface="Times New Roman"/>
              </a:rPr>
              <a:t>Tùng</a:t>
            </a:r>
          </a:p>
          <a:p>
            <a:pPr marR="0" lvl="0" algn="just" rtl="0">
              <a:lnSpc>
                <a:spcPct val="150000"/>
              </a:lnSpc>
              <a:spcBef>
                <a:spcPts val="0"/>
              </a:spcBef>
              <a:spcAft>
                <a:spcPts val="0"/>
              </a:spcAft>
            </a:pPr>
            <a:r>
              <a:rPr lang="en-US" sz="3600" b="1" i="0" u="none" strike="noStrike" cap="none" smtClean="0">
                <a:solidFill>
                  <a:schemeClr val="bg2">
                    <a:lumMod val="50000"/>
                  </a:schemeClr>
                </a:solidFill>
                <a:latin typeface="Times New Roman"/>
                <a:ea typeface="Times New Roman"/>
                <a:cs typeface="Times New Roman"/>
                <a:sym typeface="Times New Roman"/>
              </a:rPr>
              <a:t>2. </a:t>
            </a:r>
            <a:r>
              <a:rPr lang="en-US" sz="3600" b="1" smtClean="0">
                <a:solidFill>
                  <a:schemeClr val="bg2">
                    <a:lumMod val="50000"/>
                  </a:schemeClr>
                </a:solidFill>
                <a:latin typeface="Times New Roman"/>
                <a:ea typeface="Times New Roman"/>
                <a:cs typeface="Times New Roman"/>
                <a:sym typeface="Times New Roman"/>
              </a:rPr>
              <a:t>2001207313 – Nguyễn Lê Hữu Thắng</a:t>
            </a:r>
          </a:p>
          <a:p>
            <a:pPr algn="just">
              <a:lnSpc>
                <a:spcPct val="150000"/>
              </a:lnSpc>
            </a:pPr>
            <a:r>
              <a:rPr lang="en-US" sz="3600" b="1" smtClean="0">
                <a:solidFill>
                  <a:schemeClr val="bg2">
                    <a:lumMod val="50000"/>
                  </a:schemeClr>
                </a:solidFill>
                <a:latin typeface="Times New Roman"/>
                <a:ea typeface="Times New Roman"/>
                <a:cs typeface="Times New Roman"/>
                <a:sym typeface="Times New Roman"/>
              </a:rPr>
              <a:t>3</a:t>
            </a:r>
            <a:r>
              <a:rPr lang="en-US" sz="3600" b="1" dirty="0">
                <a:solidFill>
                  <a:schemeClr val="bg2">
                    <a:lumMod val="50000"/>
                  </a:schemeClr>
                </a:solidFill>
                <a:latin typeface="Times New Roman"/>
                <a:ea typeface="Times New Roman"/>
                <a:cs typeface="Times New Roman"/>
                <a:sym typeface="Times New Roman"/>
              </a:rPr>
              <a:t>. 2001200653 – </a:t>
            </a:r>
            <a:r>
              <a:rPr lang="en-US" sz="3600" b="1" dirty="0" err="1">
                <a:solidFill>
                  <a:schemeClr val="bg2">
                    <a:lumMod val="50000"/>
                  </a:schemeClr>
                </a:solidFill>
                <a:latin typeface="Times New Roman"/>
                <a:ea typeface="Times New Roman"/>
                <a:cs typeface="Times New Roman"/>
                <a:sym typeface="Times New Roman"/>
              </a:rPr>
              <a:t>Trần</a:t>
            </a:r>
            <a:r>
              <a:rPr lang="en-US" sz="3600" b="1" dirty="0">
                <a:solidFill>
                  <a:schemeClr val="bg2">
                    <a:lumMod val="50000"/>
                  </a:schemeClr>
                </a:solidFill>
                <a:latin typeface="Times New Roman"/>
                <a:ea typeface="Times New Roman"/>
                <a:cs typeface="Times New Roman"/>
                <a:sym typeface="Times New Roman"/>
              </a:rPr>
              <a:t> </a:t>
            </a:r>
            <a:r>
              <a:rPr lang="en-US" sz="3600" b="1" dirty="0" err="1">
                <a:solidFill>
                  <a:schemeClr val="bg2">
                    <a:lumMod val="50000"/>
                  </a:schemeClr>
                </a:solidFill>
                <a:latin typeface="Times New Roman"/>
                <a:ea typeface="Times New Roman"/>
                <a:cs typeface="Times New Roman"/>
                <a:sym typeface="Times New Roman"/>
              </a:rPr>
              <a:t>Đình</a:t>
            </a:r>
            <a:r>
              <a:rPr lang="en-US" sz="3600" b="1" dirty="0">
                <a:solidFill>
                  <a:schemeClr val="bg2">
                    <a:lumMod val="50000"/>
                  </a:schemeClr>
                </a:solidFill>
                <a:latin typeface="Times New Roman"/>
                <a:ea typeface="Times New Roman"/>
                <a:cs typeface="Times New Roman"/>
                <a:sym typeface="Times New Roman"/>
              </a:rPr>
              <a:t> </a:t>
            </a:r>
            <a:r>
              <a:rPr lang="en-US" sz="3600" b="1" dirty="0" err="1">
                <a:solidFill>
                  <a:schemeClr val="bg2">
                    <a:lumMod val="50000"/>
                  </a:schemeClr>
                </a:solidFill>
                <a:latin typeface="Times New Roman"/>
                <a:ea typeface="Times New Roman"/>
                <a:cs typeface="Times New Roman"/>
                <a:sym typeface="Times New Roman"/>
              </a:rPr>
              <a:t>Trung</a:t>
            </a:r>
            <a:r>
              <a:rPr lang="en-US" sz="3600" b="1" dirty="0">
                <a:solidFill>
                  <a:schemeClr val="bg2">
                    <a:lumMod val="50000"/>
                  </a:schemeClr>
                </a:solidFill>
                <a:latin typeface="Times New Roman"/>
                <a:ea typeface="Times New Roman"/>
                <a:cs typeface="Times New Roman"/>
                <a:sym typeface="Times New Roman"/>
              </a:rPr>
              <a:t> </a:t>
            </a:r>
            <a:r>
              <a:rPr lang="en-US" sz="3600" b="1" dirty="0" err="1">
                <a:solidFill>
                  <a:schemeClr val="bg2">
                    <a:lumMod val="50000"/>
                  </a:schemeClr>
                </a:solidFill>
                <a:latin typeface="Times New Roman"/>
                <a:ea typeface="Times New Roman"/>
                <a:cs typeface="Times New Roman"/>
                <a:sym typeface="Times New Roman"/>
              </a:rPr>
              <a:t>Tín</a:t>
            </a:r>
            <a:endParaRPr lang="en-US" sz="3600" b="1" dirty="0">
              <a:solidFill>
                <a:schemeClr val="bg2">
                  <a:lumMod val="50000"/>
                </a:schemeClr>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894128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312718" y="6352724"/>
            <a:ext cx="7232807"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11</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chủ</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khách</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434795"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1746" name="Picture 1">
            <a:extLst>
              <a:ext uri="{FF2B5EF4-FFF2-40B4-BE49-F238E27FC236}">
                <a16:creationId xmlns:a16="http://schemas.microsoft.com/office/drawing/2014/main" id="{C56BA8BA-A58B-498B-8532-B9226983B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955" y="1389185"/>
            <a:ext cx="9570302" cy="485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2197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41423" y="6380946"/>
            <a:ext cx="6678018"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12</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chủ</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khách</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038188"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2770" name="Picture 1">
            <a:extLst>
              <a:ext uri="{FF2B5EF4-FFF2-40B4-BE49-F238E27FC236}">
                <a16:creationId xmlns:a16="http://schemas.microsoft.com/office/drawing/2014/main" id="{A3388858-56C7-4BE5-AE36-06C9C33A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66" y="1365361"/>
            <a:ext cx="9808145" cy="496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9978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15308" y="6379973"/>
            <a:ext cx="961258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13</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xem</a:t>
            </a:r>
            <a:r>
              <a:rPr lang="en-US" sz="2500" b="1" i="1" dirty="0">
                <a:latin typeface="Tahoma" panose="020B0604030504040204" pitchFamily="34" charset="0"/>
                <a:ea typeface="Tahoma" panose="020B0604030504040204" pitchFamily="34" charset="0"/>
                <a:cs typeface="Tahoma" panose="020B0604030504040204" pitchFamily="34" charset="0"/>
              </a:rPr>
              <a:t> chi </a:t>
            </a:r>
            <a:r>
              <a:rPr lang="en-US" sz="2500" b="1" i="1" dirty="0" err="1">
                <a:latin typeface="Tahoma" panose="020B0604030504040204" pitchFamily="34" charset="0"/>
                <a:ea typeface="Tahoma" panose="020B0604030504040204" pitchFamily="34" charset="0"/>
                <a:cs typeface="Tahoma" panose="020B0604030504040204" pitchFamily="34" charset="0"/>
              </a:rPr>
              <a:t>tiết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khách</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656446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3794" name="Picture 1">
            <a:extLst>
              <a:ext uri="{FF2B5EF4-FFF2-40B4-BE49-F238E27FC236}">
                <a16:creationId xmlns:a16="http://schemas.microsoft.com/office/drawing/2014/main" id="{7532C4B8-8A5C-4FDB-A70E-D7281BC46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62" y="1389185"/>
            <a:ext cx="9389528" cy="473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2601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26326" y="6380946"/>
            <a:ext cx="9348180"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14</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nộp</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hồ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tuyển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khách</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6687689"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4818" name="Picture 1">
            <a:extLst>
              <a:ext uri="{FF2B5EF4-FFF2-40B4-BE49-F238E27FC236}">
                <a16:creationId xmlns:a16="http://schemas.microsoft.com/office/drawing/2014/main" id="{CD5BA2E3-5D14-4807-BFAF-6E1EC9DD3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36" y="1308071"/>
            <a:ext cx="6495082" cy="493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561227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54141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15</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sách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công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việc</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67441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5842" name="Picture 1">
            <a:extLst>
              <a:ext uri="{FF2B5EF4-FFF2-40B4-BE49-F238E27FC236}">
                <a16:creationId xmlns:a16="http://schemas.microsoft.com/office/drawing/2014/main" id="{D567D5F1-DF9D-47B9-8A7D-DF85A3BC3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184" y="1478534"/>
            <a:ext cx="9353631" cy="473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557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8004123"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16</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sách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653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6866" name="Picture 1">
            <a:extLst>
              <a:ext uri="{FF2B5EF4-FFF2-40B4-BE49-F238E27FC236}">
                <a16:creationId xmlns:a16="http://schemas.microsoft.com/office/drawing/2014/main" id="{F4243F93-F245-490F-802C-1D03720B4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03" y="1608902"/>
            <a:ext cx="9460005" cy="426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49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592234"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17</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dành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cho</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778000"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7890" name="Picture 1">
            <a:extLst>
              <a:ext uri="{FF2B5EF4-FFF2-40B4-BE49-F238E27FC236}">
                <a16:creationId xmlns:a16="http://schemas.microsoft.com/office/drawing/2014/main" id="{C594BD54-4DE1-43B6-9EDA-2670522FC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211" y="1548332"/>
            <a:ext cx="9427577" cy="483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6019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37021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18</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dành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cho</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113877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8914" name="Picture 1">
            <a:extLst>
              <a:ext uri="{FF2B5EF4-FFF2-40B4-BE49-F238E27FC236}">
                <a16:creationId xmlns:a16="http://schemas.microsoft.com/office/drawing/2014/main" id="{E6EBF95D-6FBD-4052-A6BB-F48CB8F16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698" y="1389185"/>
            <a:ext cx="9872603" cy="489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2194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830388"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19</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nhập</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cho</a:t>
            </a:r>
            <a:r>
              <a:rPr lang="en-US" sz="2500" b="1" i="1" dirty="0">
                <a:latin typeface="Tahoma" panose="020B0604030504040204" pitchFamily="34" charset="0"/>
                <a:ea typeface="Tahoma" panose="020B0604030504040204" pitchFamily="34" charset="0"/>
                <a:cs typeface="Tahoma" panose="020B0604030504040204" pitchFamily="34" charset="0"/>
              </a:rPr>
              <a:t> admin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676400"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Khách</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9938" name="Picture 1">
            <a:extLst>
              <a:ext uri="{FF2B5EF4-FFF2-40B4-BE49-F238E27FC236}">
                <a16:creationId xmlns:a16="http://schemas.microsoft.com/office/drawing/2014/main" id="{F4AD86F3-FFB2-48CA-8DB1-A452D4E9B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543" y="1550838"/>
            <a:ext cx="9546913" cy="466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5216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133791"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20</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chủ</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015066"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1506" name="Picture 1">
            <a:extLst>
              <a:ext uri="{FF2B5EF4-FFF2-40B4-BE49-F238E27FC236}">
                <a16:creationId xmlns:a16="http://schemas.microsoft.com/office/drawing/2014/main" id="{68C070AD-18C8-4154-855B-9B0B9C090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727" y="1389185"/>
            <a:ext cx="9858546" cy="49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7373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4" name="Rounded Rectangle 3"/>
          <p:cNvSpPr/>
          <p:nvPr/>
        </p:nvSpPr>
        <p:spPr>
          <a:xfrm>
            <a:off x="664232" y="1164567"/>
            <a:ext cx="10955547" cy="55295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972182" y="94739"/>
            <a:ext cx="4339650"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solidFill>
                  <a:schemeClr val="bg2">
                    <a:lumMod val="60000"/>
                    <a:lumOff val="40000"/>
                  </a:schemeClr>
                </a:solidFill>
                <a:effectLst>
                  <a:innerShdw blurRad="177800">
                    <a:schemeClr val="accent3">
                      <a:lumMod val="50000"/>
                    </a:schemeClr>
                  </a:innerShdw>
                </a:effectLst>
              </a:rPr>
              <a:t>TỔNG QUÁT</a:t>
            </a:r>
            <a:endParaRPr lang="en-US" sz="5400" b="1" cap="none" spc="0" dirty="0">
              <a:ln w="12700">
                <a:solidFill>
                  <a:schemeClr val="accent3">
                    <a:lumMod val="50000"/>
                  </a:schemeClr>
                </a:solidFill>
                <a:prstDash val="solid"/>
              </a:ln>
              <a:solidFill>
                <a:schemeClr val="bg2">
                  <a:lumMod val="60000"/>
                  <a:lumOff val="40000"/>
                </a:schemeClr>
              </a:solidFill>
              <a:effectLst>
                <a:innerShdw blurRad="177800">
                  <a:schemeClr val="accent3">
                    <a:lumMod val="50000"/>
                  </a:schemeClr>
                </a:innerShdw>
              </a:effectLst>
            </a:endParaRPr>
          </a:p>
        </p:txBody>
      </p:sp>
      <p:sp>
        <p:nvSpPr>
          <p:cNvPr id="11" name="Rectangle 10"/>
          <p:cNvSpPr/>
          <p:nvPr/>
        </p:nvSpPr>
        <p:spPr>
          <a:xfrm>
            <a:off x="980501" y="1574842"/>
            <a:ext cx="10323011" cy="4708981"/>
          </a:xfrm>
          <a:prstGeom prst="rect">
            <a:avLst/>
          </a:prstGeom>
          <a:noFill/>
        </p:spPr>
        <p:txBody>
          <a:bodyPr wrap="square" lIns="91440" tIns="45720" rIns="91440" bIns="45720">
            <a:spAutoFit/>
          </a:bodyPr>
          <a:lstStyle/>
          <a:p>
            <a:pPr algn="just"/>
            <a:r>
              <a:rPr lang="en-US" sz="3000" b="1" smtClean="0">
                <a:ln w="12700">
                  <a:solidFill>
                    <a:schemeClr val="tx2">
                      <a:lumMod val="75000"/>
                    </a:schemeClr>
                  </a:solidFill>
                  <a:prstDash val="solid"/>
                </a:ln>
                <a:solidFill>
                  <a:schemeClr val="bg2">
                    <a:lumMod val="50000"/>
                  </a:schemeClr>
                </a:solidFill>
                <a:effectLst>
                  <a:outerShdw dist="38100" dir="2640000" algn="bl" rotWithShape="0">
                    <a:schemeClr val="tx2">
                      <a:lumMod val="75000"/>
                    </a:schemeClr>
                  </a:outerShdw>
                </a:effectLst>
                <a:latin typeface="Tahoma" panose="020B0604030504040204" pitchFamily="34" charset="0"/>
                <a:ea typeface="Tahoma" panose="020B0604030504040204" pitchFamily="34" charset="0"/>
                <a:cs typeface="Tahoma" panose="020B0604030504040204" pitchFamily="34" charset="0"/>
              </a:rPr>
              <a:t>I.</a:t>
            </a:r>
            <a:r>
              <a:rPr lang="vi-VN" sz="3000" b="1" smtClean="0">
                <a:ln w="12700">
                  <a:solidFill>
                    <a:schemeClr val="tx2">
                      <a:lumMod val="75000"/>
                    </a:schemeClr>
                  </a:solidFill>
                  <a:prstDash val="solid"/>
                </a:ln>
                <a:solidFill>
                  <a:schemeClr val="bg2">
                    <a:lumMod val="50000"/>
                  </a:schemeClr>
                </a:solidFill>
                <a:effectLst>
                  <a:outerShdw dist="38100" dir="2640000" algn="bl" rotWithShape="0">
                    <a:schemeClr val="tx2">
                      <a:lumMod val="75000"/>
                    </a:schemeClr>
                  </a:outerShdw>
                </a:effectLst>
                <a:latin typeface="Tahoma" panose="020B0604030504040204" pitchFamily="34" charset="0"/>
                <a:ea typeface="Tahoma" panose="020B0604030504040204" pitchFamily="34" charset="0"/>
                <a:cs typeface="Tahoma" panose="020B0604030504040204" pitchFamily="34" charset="0"/>
              </a:rPr>
              <a:t> TỔNG QUAN ĐỀ TÀI</a:t>
            </a:r>
            <a:r>
              <a:rPr lang="en-US" sz="3000" b="1" smtClean="0">
                <a:ln w="12700">
                  <a:solidFill>
                    <a:schemeClr val="tx2">
                      <a:lumMod val="75000"/>
                    </a:schemeClr>
                  </a:solidFill>
                  <a:prstDash val="solid"/>
                </a:ln>
                <a:solidFill>
                  <a:schemeClr val="bg2">
                    <a:lumMod val="50000"/>
                  </a:schemeClr>
                </a:solidFill>
                <a:effectLst>
                  <a:outerShdw dist="38100" dir="2640000" algn="bl" rotWithShape="0">
                    <a:schemeClr val="tx2">
                      <a:lumMod val="75000"/>
                    </a:schemeClr>
                  </a:outerShdw>
                </a:effectLst>
                <a:latin typeface="Tahoma" panose="020B0604030504040204" pitchFamily="34" charset="0"/>
                <a:ea typeface="Tahoma" panose="020B0604030504040204" pitchFamily="34" charset="0"/>
                <a:cs typeface="Tahoma" panose="020B0604030504040204" pitchFamily="34" charset="0"/>
              </a:rPr>
              <a:t> </a:t>
            </a:r>
            <a:endParaRPr lang="vi-VN" sz="3000" b="1">
              <a:ln w="12700">
                <a:solidFill>
                  <a:schemeClr val="tx2">
                    <a:lumMod val="75000"/>
                  </a:schemeClr>
                </a:solidFill>
                <a:prstDash val="solid"/>
              </a:ln>
              <a:solidFill>
                <a:schemeClr val="bg2">
                  <a:lumMod val="50000"/>
                </a:schemeClr>
              </a:solidFill>
              <a:effectLst>
                <a:outerShdw dist="38100" dir="2640000" algn="bl" rotWithShape="0">
                  <a:schemeClr val="tx2">
                    <a:lumMod val="75000"/>
                  </a:schemeClr>
                </a:outerShdw>
              </a:effectLst>
              <a:latin typeface="Tahoma" panose="020B0604030504040204" pitchFamily="34" charset="0"/>
              <a:ea typeface="Tahoma" panose="020B0604030504040204" pitchFamily="34" charset="0"/>
              <a:cs typeface="Tahoma" panose="020B0604030504040204" pitchFamily="34" charset="0"/>
            </a:endParaRPr>
          </a:p>
          <a:p>
            <a:pPr algn="just"/>
            <a:endParaRPr lang="en-US" sz="3000" b="1" smtClean="0">
              <a:ln w="12700">
                <a:solidFill>
                  <a:schemeClr val="tx2">
                    <a:lumMod val="75000"/>
                  </a:schemeClr>
                </a:solidFill>
                <a:prstDash val="solid"/>
              </a:ln>
              <a:solidFill>
                <a:schemeClr val="bg2">
                  <a:lumMod val="50000"/>
                </a:schemeClr>
              </a:solidFill>
              <a:effectLst>
                <a:outerShdw dist="38100" dir="2640000" algn="bl" rotWithShape="0">
                  <a:schemeClr val="tx2">
                    <a:lumMod val="75000"/>
                  </a:schemeClr>
                </a:outerShdw>
              </a:effectLst>
              <a:latin typeface="Tahoma" panose="020B0604030504040204" pitchFamily="34" charset="0"/>
              <a:ea typeface="Tahoma" panose="020B0604030504040204" pitchFamily="34" charset="0"/>
              <a:cs typeface="Tahoma" panose="020B0604030504040204" pitchFamily="34" charset="0"/>
            </a:endParaRPr>
          </a:p>
          <a:p>
            <a:pPr algn="just"/>
            <a:r>
              <a:rPr lang="en-US" sz="3000" b="1"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a:t>
            </a:r>
            <a:r>
              <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PHÂN TÍCH THIẾT KẾ HỆ THỐNG </a:t>
            </a:r>
          </a:p>
          <a:p>
            <a:pPr algn="just"/>
            <a:endPar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just"/>
            <a:r>
              <a:rPr lang="en-US" sz="3000" b="1" dirty="0">
                <a:ln w="12700">
                  <a:solidFill>
                    <a:schemeClr val="tx2">
                      <a:lumMod val="75000"/>
                    </a:schemeClr>
                  </a:solidFill>
                  <a:prstDash val="solid"/>
                </a:ln>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III. HIỆN THỰC ỨNG DỤNG</a:t>
            </a:r>
            <a:endPar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just"/>
            <a:endPar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just"/>
            <a:r>
              <a:rPr lang="en"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IV. </a:t>
            </a:r>
            <a:r>
              <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LUẬN VÀ HƯỚNG PHÁT TRIỂN</a:t>
            </a:r>
          </a:p>
          <a:p>
            <a:pPr algn="just"/>
            <a:endPar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just"/>
            <a:r>
              <a:rPr lang="en-US" sz="30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 TÀI LIỆU THAM KHẢO</a:t>
            </a:r>
          </a:p>
          <a:p>
            <a:pPr algn="just"/>
            <a:endParaRPr lang="en-US" sz="3000" b="1" dirty="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631998"/>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7067690"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21</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chủ</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958622" cy="113877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2530" name="Picture 1">
            <a:extLst>
              <a:ext uri="{FF2B5EF4-FFF2-40B4-BE49-F238E27FC236}">
                <a16:creationId xmlns:a16="http://schemas.microsoft.com/office/drawing/2014/main" id="{A1E26A2B-F15B-45DD-A07E-709C4B0DC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6" y="1347695"/>
            <a:ext cx="9944427" cy="504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381815"/>
      </p:ext>
    </p:extLst>
  </p:cSld>
  <p:clrMapOvr>
    <a:masterClrMapping/>
  </p:clrMapOvr>
  <p:transition spd="slow">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676152"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22</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xem</a:t>
            </a:r>
            <a:r>
              <a:rPr lang="en-US" sz="2500" b="1" i="1" dirty="0">
                <a:latin typeface="Tahoma" panose="020B0604030504040204" pitchFamily="34" charset="0"/>
                <a:ea typeface="Tahoma" panose="020B0604030504040204" pitchFamily="34" charset="0"/>
                <a:cs typeface="Tahoma" panose="020B0604030504040204" pitchFamily="34" charset="0"/>
              </a:rPr>
              <a:t> chi </a:t>
            </a:r>
            <a:r>
              <a:rPr lang="en-US" sz="2500" b="1" i="1" dirty="0" err="1">
                <a:latin typeface="Tahoma" panose="020B0604030504040204" pitchFamily="34" charset="0"/>
                <a:ea typeface="Tahoma" panose="020B0604030504040204" pitchFamily="34" charset="0"/>
                <a:cs typeface="Tahoma" panose="020B0604030504040204" pitchFamily="34" charset="0"/>
              </a:rPr>
              <a:t>tiết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049205"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3554" name="Picture 1">
            <a:extLst>
              <a:ext uri="{FF2B5EF4-FFF2-40B4-BE49-F238E27FC236}">
                <a16:creationId xmlns:a16="http://schemas.microsoft.com/office/drawing/2014/main" id="{5918767B-9ADF-4C66-B3F5-944598725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839" y="1350716"/>
            <a:ext cx="10044322" cy="506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66430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66513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23</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nộp</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hồ</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tuyển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071511"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4578" name="Picture 1">
            <a:extLst>
              <a:ext uri="{FF2B5EF4-FFF2-40B4-BE49-F238E27FC236}">
                <a16:creationId xmlns:a16="http://schemas.microsoft.com/office/drawing/2014/main" id="{BA02E79A-84C3-4EA0-9A3E-06E1A5EBE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086" y="1389185"/>
            <a:ext cx="7556040" cy="50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23893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158360"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24</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report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184400"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5602" name="Picture 1">
            <a:extLst>
              <a:ext uri="{FF2B5EF4-FFF2-40B4-BE49-F238E27FC236}">
                <a16:creationId xmlns:a16="http://schemas.microsoft.com/office/drawing/2014/main" id="{1A7B435E-4597-46DB-9CFF-1595E09A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019" y="1389185"/>
            <a:ext cx="7323962" cy="49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938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52191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25 </a:t>
            </a:r>
            <a:r>
              <a:rPr lang="en-US" sz="2500" b="1" i="1" smtClean="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feedback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2521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6626" name="Picture 1">
            <a:extLst>
              <a:ext uri="{FF2B5EF4-FFF2-40B4-BE49-F238E27FC236}">
                <a16:creationId xmlns:a16="http://schemas.microsoft.com/office/drawing/2014/main" id="{D64C9F0A-6555-4DCD-B00D-7356086B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618" y="1389185"/>
            <a:ext cx="7244978" cy="4890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2566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056673"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26</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10 </a:t>
            </a:r>
            <a:r>
              <a:rPr lang="en-US" sz="2500" b="1" i="1" dirty="0" err="1">
                <a:latin typeface="Tahoma" panose="020B0604030504040204" pitchFamily="34" charset="0"/>
                <a:ea typeface="Tahoma" panose="020B0604030504040204" pitchFamily="34" charset="0"/>
                <a:cs typeface="Tahoma" panose="020B0604030504040204" pitchFamily="34" charset="0"/>
              </a:rPr>
              <a:t>công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việc</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bật</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113877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7650" name="Picture 1">
            <a:extLst>
              <a:ext uri="{FF2B5EF4-FFF2-40B4-BE49-F238E27FC236}">
                <a16:creationId xmlns:a16="http://schemas.microsoft.com/office/drawing/2014/main" id="{85C73DCE-991F-4C7D-87B0-6A83BF1A0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158" y="1389185"/>
            <a:ext cx="9617683" cy="488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9539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827954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27</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thông</a:t>
            </a:r>
            <a:r>
              <a:rPr lang="en-US" sz="2500" b="1" i="1" dirty="0">
                <a:latin typeface="Tahoma" panose="020B0604030504040204" pitchFamily="34" charset="0"/>
                <a:ea typeface="Tahoma" panose="020B0604030504040204" pitchFamily="34" charset="0"/>
                <a:cs typeface="Tahoma" panose="020B0604030504040204" pitchFamily="34" charset="0"/>
              </a:rPr>
              <a:t> tin </a:t>
            </a:r>
            <a:r>
              <a:rPr lang="en-US" sz="2500" b="1" i="1" dirty="0" err="1">
                <a:latin typeface="Tahoma" panose="020B0604030504040204" pitchFamily="34" charset="0"/>
                <a:ea typeface="Tahoma" panose="020B0604030504040204" pitchFamily="34" charset="0"/>
                <a:cs typeface="Tahoma" panose="020B0604030504040204" pitchFamily="34" charset="0"/>
              </a:rPr>
              <a:t>cá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nhân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376311"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8674" name="Picture 1">
            <a:extLst>
              <a:ext uri="{FF2B5EF4-FFF2-40B4-BE49-F238E27FC236}">
                <a16:creationId xmlns:a16="http://schemas.microsoft.com/office/drawing/2014/main" id="{8B8E96B2-59FC-40BA-A434-35C5406DA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40" y="1508948"/>
            <a:ext cx="9395719" cy="475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9597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711737"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28</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thông</a:t>
            </a:r>
            <a:r>
              <a:rPr lang="en-US" sz="2500" b="1" i="1" dirty="0">
                <a:latin typeface="Tahoma" panose="020B0604030504040204" pitchFamily="34" charset="0"/>
                <a:ea typeface="Tahoma" panose="020B0604030504040204" pitchFamily="34" charset="0"/>
                <a:cs typeface="Tahoma" panose="020B0604030504040204" pitchFamily="34" charset="0"/>
              </a:rPr>
              <a:t> tin </a:t>
            </a:r>
            <a:r>
              <a:rPr lang="en-US" sz="2500" b="1" i="1" dirty="0" err="1">
                <a:latin typeface="Tahoma" panose="020B0604030504040204" pitchFamily="34" charset="0"/>
                <a:ea typeface="Tahoma" panose="020B0604030504040204" pitchFamily="34" charset="0"/>
                <a:cs typeface="Tahoma" panose="020B0604030504040204" pitchFamily="34" charset="0"/>
              </a:rPr>
              <a:t>cá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nhân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23649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9698" name="Picture 1">
            <a:extLst>
              <a:ext uri="{FF2B5EF4-FFF2-40B4-BE49-F238E27FC236}">
                <a16:creationId xmlns:a16="http://schemas.microsoft.com/office/drawing/2014/main" id="{F3443F88-3E0F-4078-ABD9-E0B4BBA1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516" y="1350770"/>
            <a:ext cx="6244968" cy="506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078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37342" y="5288055"/>
            <a:ext cx="1155912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29 </a:t>
            </a:r>
            <a:r>
              <a:rPr lang="en-US" sz="2500" b="1" i="1" smtClean="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mật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khẩu</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nhân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0602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Ứng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Viên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30722" name="Picture 1">
            <a:extLst>
              <a:ext uri="{FF2B5EF4-FFF2-40B4-BE49-F238E27FC236}">
                <a16:creationId xmlns:a16="http://schemas.microsoft.com/office/drawing/2014/main" id="{C183FEB1-D516-48AD-9AA2-7B34DF7DE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89" y="1608902"/>
            <a:ext cx="10024422" cy="32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7566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86439" y="6380946"/>
            <a:ext cx="7221926" cy="477054"/>
          </a:xfrm>
          <a:prstGeom prst="rect">
            <a:avLst/>
          </a:prstGeom>
          <a:noFill/>
        </p:spPr>
        <p:txBody>
          <a:bodyPr wrap="square" rtlCol="0">
            <a:spAutoFit/>
          </a:bodyPr>
          <a:lstStyle/>
          <a:p>
            <a:pPr algn="ctr" fontAlgn="base"/>
            <a:r>
              <a:rPr lang="en-US" sz="2500" b="1" i="1" err="1">
                <a:latin typeface="Open Sans" panose="020B0604020202020204" charset="0"/>
                <a:ea typeface="Open Sans" panose="020B0604020202020204" charset="0"/>
                <a:cs typeface="Open Sans" panose="020B0604020202020204" charset="0"/>
              </a:rPr>
              <a:t>Hình</a:t>
            </a:r>
            <a:r>
              <a:rPr lang="en-US" sz="2500" b="1" i="1">
                <a:latin typeface="Open Sans" panose="020B0604020202020204" charset="0"/>
                <a:ea typeface="Open Sans" panose="020B0604020202020204" charset="0"/>
                <a:cs typeface="Open Sans" panose="020B0604020202020204" charset="0"/>
              </a:rPr>
              <a:t> </a:t>
            </a:r>
            <a:r>
              <a:rPr lang="vi-VN" sz="2500" b="1" i="1">
                <a:latin typeface="Open Sans" panose="020B0604020202020204" charset="0"/>
                <a:ea typeface="Open Sans" panose="020B0604020202020204" charset="0"/>
                <a:cs typeface="Open Sans" panose="020B0604020202020204" charset="0"/>
              </a:rPr>
              <a:t>30</a:t>
            </a:r>
            <a:r>
              <a:rPr lang="en-US" sz="2500" b="1" i="1" smtClean="0">
                <a:latin typeface="Open Sans" panose="020B0604020202020204" charset="0"/>
                <a:ea typeface="Open Sans" panose="020B0604020202020204" charset="0"/>
                <a:cs typeface="Open Sans" panose="020B0604020202020204" charset="0"/>
              </a:rPr>
              <a:t> </a:t>
            </a:r>
            <a:r>
              <a:rPr lang="en-US" sz="2500" b="1" i="1" dirty="0">
                <a:latin typeface="Open Sans" panose="020B0604020202020204" charset="0"/>
                <a:ea typeface="Open Sans" panose="020B0604020202020204" charset="0"/>
                <a:cs typeface="Open Sans" panose="020B0604020202020204" charset="0"/>
              </a:rPr>
              <a:t>Giao </a:t>
            </a:r>
            <a:r>
              <a:rPr lang="en-US" sz="2500" b="1" i="1" dirty="0" err="1">
                <a:latin typeface="Open Sans" panose="020B0604020202020204" charset="0"/>
                <a:ea typeface="Open Sans" panose="020B0604020202020204" charset="0"/>
                <a:cs typeface="Open Sans" panose="020B0604020202020204" charset="0"/>
              </a:rPr>
              <a:t>diện</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trang</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chủ</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của</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doanh</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nghiệp</a:t>
            </a:r>
            <a:endParaRPr lang="vi-VN" sz="2500" b="1" i="1" dirty="0">
              <a:latin typeface="Open Sans" panose="020B0604020202020204" charset="0"/>
              <a:ea typeface="Open Sans" panose="020B0604020202020204" charset="0"/>
              <a:cs typeface="Open Sans" panose="020B0604020202020204" charset="0"/>
            </a:endParaRPr>
          </a:p>
        </p:txBody>
      </p:sp>
      <p:sp>
        <p:nvSpPr>
          <p:cNvPr id="5" name="TextBox 4"/>
          <p:cNvSpPr txBox="1"/>
          <p:nvPr/>
        </p:nvSpPr>
        <p:spPr>
          <a:xfrm>
            <a:off x="2083778" y="773632"/>
            <a:ext cx="8281798"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2290" name="Picture 1">
            <a:extLst>
              <a:ext uri="{FF2B5EF4-FFF2-40B4-BE49-F238E27FC236}">
                <a16:creationId xmlns:a16="http://schemas.microsoft.com/office/drawing/2014/main" id="{208D19A5-579E-4775-A03D-CBAAB98C9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635" y="1411081"/>
            <a:ext cx="8632941" cy="504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7276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586596" y="1425887"/>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77;p24"/>
          <p:cNvSpPr txBox="1">
            <a:spLocks noGrp="1"/>
          </p:cNvSpPr>
          <p:nvPr>
            <p:ph type="body" idx="4294967295"/>
          </p:nvPr>
        </p:nvSpPr>
        <p:spPr>
          <a:xfrm>
            <a:off x="793215" y="1674564"/>
            <a:ext cx="8956714" cy="1101687"/>
          </a:xfrm>
          <a:prstGeom prst="rect">
            <a:avLst/>
          </a:prstGeom>
        </p:spPr>
        <p:txBody>
          <a:bodyPr spcFirstLastPara="1" wrap="square" lIns="121900" tIns="121900" rIns="121900" bIns="121900" anchor="t" anchorCtr="0">
            <a:noAutofit/>
          </a:bodyPr>
          <a:lstStyle/>
          <a:p>
            <a:r>
              <a:rPr lang="da-DK"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Ngôn ngữ lâp trình được sử dụng : C# , SQL ,ASP.NET MVC</a:t>
            </a:r>
            <a:r>
              <a:rPr lang="da-DK" sz="2400" smtClean="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a:t>
            </a:r>
            <a:endParaRPr lang="vi-VN" sz="2400" smtClean="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da-DK"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Phần mềm được sử dụng : Visual Studio 2013, SQL Server.</a:t>
            </a:r>
            <a:endParaRPr lang="en-US"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058667" y="685995"/>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a:t>
            </a:r>
            <a:r>
              <a:rPr lang="en-US" sz="3400" b="1">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Phạm vi đề tài</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832923" cy="477054"/>
          </a:xfrm>
          <a:prstGeom prst="rect">
            <a:avLst/>
          </a:prstGeom>
          <a:noFill/>
        </p:spPr>
        <p:txBody>
          <a:bodyPr wrap="square" rtlCol="0">
            <a:spAutoFit/>
          </a:bodyPr>
          <a:lstStyle/>
          <a:p>
            <a:pPr algn="ctr" fontAlgn="base"/>
            <a:r>
              <a:rPr lang="en-US" sz="2500" b="1" i="1" err="1">
                <a:latin typeface="Open Sans" panose="020B0604020202020204" charset="0"/>
                <a:ea typeface="Open Sans" panose="020B0604020202020204" charset="0"/>
                <a:cs typeface="Open Sans" panose="020B0604020202020204" charset="0"/>
              </a:rPr>
              <a:t>Hình</a:t>
            </a:r>
            <a:r>
              <a:rPr lang="en-US" sz="2500" b="1" i="1">
                <a:latin typeface="Open Sans" panose="020B0604020202020204" charset="0"/>
                <a:ea typeface="Open Sans" panose="020B0604020202020204" charset="0"/>
                <a:cs typeface="Open Sans" panose="020B0604020202020204" charset="0"/>
              </a:rPr>
              <a:t> </a:t>
            </a:r>
            <a:r>
              <a:rPr lang="vi-VN" sz="2500" b="1" i="1" smtClean="0">
                <a:latin typeface="Open Sans" panose="020B0604020202020204" charset="0"/>
                <a:ea typeface="Open Sans" panose="020B0604020202020204" charset="0"/>
                <a:cs typeface="Open Sans" panose="020B0604020202020204" charset="0"/>
              </a:rPr>
              <a:t>31</a:t>
            </a:r>
            <a:r>
              <a:rPr lang="en-US" sz="2500" b="1" i="1" smtClean="0">
                <a:latin typeface="Open Sans" panose="020B0604020202020204" charset="0"/>
                <a:ea typeface="Open Sans" panose="020B0604020202020204" charset="0"/>
                <a:cs typeface="Open Sans" panose="020B0604020202020204" charset="0"/>
              </a:rPr>
              <a:t> </a:t>
            </a:r>
            <a:r>
              <a:rPr lang="en-US" sz="2500" b="1" i="1" dirty="0">
                <a:latin typeface="Open Sans" panose="020B0604020202020204" charset="0"/>
                <a:ea typeface="Open Sans" panose="020B0604020202020204" charset="0"/>
                <a:cs typeface="Open Sans" panose="020B0604020202020204" charset="0"/>
              </a:rPr>
              <a:t>Giao </a:t>
            </a:r>
            <a:r>
              <a:rPr lang="en-US" sz="2500" b="1" i="1" dirty="0" err="1">
                <a:latin typeface="Open Sans" panose="020B0604020202020204" charset="0"/>
                <a:ea typeface="Open Sans" panose="020B0604020202020204" charset="0"/>
                <a:cs typeface="Open Sans" panose="020B0604020202020204" charset="0"/>
              </a:rPr>
              <a:t>diện</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trang</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xem</a:t>
            </a:r>
            <a:r>
              <a:rPr lang="en-US" sz="2500" b="1" i="1" dirty="0">
                <a:latin typeface="Open Sans" panose="020B0604020202020204" charset="0"/>
                <a:ea typeface="Open Sans" panose="020B0604020202020204" charset="0"/>
                <a:cs typeface="Open Sans" panose="020B0604020202020204" charset="0"/>
              </a:rPr>
              <a:t> chi </a:t>
            </a:r>
            <a:r>
              <a:rPr lang="en-US" sz="2500" b="1" i="1" dirty="0" err="1">
                <a:latin typeface="Open Sans" panose="020B0604020202020204" charset="0"/>
                <a:ea typeface="Open Sans" panose="020B0604020202020204" charset="0"/>
                <a:cs typeface="Open Sans" panose="020B0604020202020204" charset="0"/>
              </a:rPr>
              <a:t>tiết</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bài</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đăng</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của</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doanh</a:t>
            </a:r>
            <a:r>
              <a:rPr lang="en-US" sz="2500" b="1" i="1" dirty="0">
                <a:latin typeface="Open Sans" panose="020B0604020202020204" charset="0"/>
                <a:ea typeface="Open Sans" panose="020B0604020202020204" charset="0"/>
                <a:cs typeface="Open Sans" panose="020B0604020202020204" charset="0"/>
              </a:rPr>
              <a:t> </a:t>
            </a:r>
            <a:r>
              <a:rPr lang="en-US" sz="2500" b="1" i="1" dirty="0" err="1">
                <a:latin typeface="Open Sans" panose="020B0604020202020204" charset="0"/>
                <a:ea typeface="Open Sans" panose="020B0604020202020204" charset="0"/>
                <a:cs typeface="Open Sans" panose="020B0604020202020204" charset="0"/>
              </a:rPr>
              <a:t>nghiệp</a:t>
            </a:r>
            <a:endParaRPr lang="vi-VN" sz="2500" b="1" i="1" dirty="0">
              <a:latin typeface="Open Sans" panose="020B0604020202020204" charset="0"/>
              <a:ea typeface="Open Sans" panose="020B0604020202020204" charset="0"/>
              <a:cs typeface="Open Sans" panose="020B0604020202020204" charset="0"/>
            </a:endParaRPr>
          </a:p>
        </p:txBody>
      </p:sp>
      <p:sp>
        <p:nvSpPr>
          <p:cNvPr id="5" name="TextBox 4"/>
          <p:cNvSpPr txBox="1"/>
          <p:nvPr/>
        </p:nvSpPr>
        <p:spPr>
          <a:xfrm>
            <a:off x="2083778" y="773632"/>
            <a:ext cx="8539066"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3314" name="Picture 1">
            <a:extLst>
              <a:ext uri="{FF2B5EF4-FFF2-40B4-BE49-F238E27FC236}">
                <a16:creationId xmlns:a16="http://schemas.microsoft.com/office/drawing/2014/main" id="{DBF61FFB-830D-4CB5-81FC-DCEE27F83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718" y="1520952"/>
            <a:ext cx="9630563" cy="485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796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1155912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32</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thêm</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84713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4338" name="Picture 1">
            <a:extLst>
              <a:ext uri="{FF2B5EF4-FFF2-40B4-BE49-F238E27FC236}">
                <a16:creationId xmlns:a16="http://schemas.microsoft.com/office/drawing/2014/main" id="{15E079D1-5C64-4B57-ADA1-3AD0620CD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30" y="1486082"/>
            <a:ext cx="9964152" cy="500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3302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557501"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33</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sửa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83810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5362" name="Picture 1">
            <a:extLst>
              <a:ext uri="{FF2B5EF4-FFF2-40B4-BE49-F238E27FC236}">
                <a16:creationId xmlns:a16="http://schemas.microsoft.com/office/drawing/2014/main" id="{3183695C-CAD0-47C9-AA3C-1ECF1CE01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27" y="1389185"/>
            <a:ext cx="10004557" cy="504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26717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392249"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34</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xóa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8640666"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6386" name="Picture 1">
            <a:extLst>
              <a:ext uri="{FF2B5EF4-FFF2-40B4-BE49-F238E27FC236}">
                <a16:creationId xmlns:a16="http://schemas.microsoft.com/office/drawing/2014/main" id="{49E14689-FC18-482D-BC93-F2E5DF475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294" y="1441276"/>
            <a:ext cx="9755624" cy="493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0083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9645637"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35</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xóa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997200" cy="615553"/>
          </a:xfrm>
          <a:prstGeom prst="rect">
            <a:avLst/>
          </a:prstGeom>
          <a:noFill/>
        </p:spPr>
        <p:txBody>
          <a:bodyPr wrap="square" rtlCol="0">
            <a:spAutoFit/>
          </a:bodyPr>
          <a:lstStyle/>
          <a:p>
            <a:r>
              <a:rPr lang="en-US" sz="3400" b="1" dirty="0">
                <a:latin typeface="Oswald Medium" panose="020B0604020202020204" charset="0"/>
              </a:rPr>
              <a:t>3. Giao </a:t>
            </a:r>
            <a:r>
              <a:rPr lang="en-US" sz="3400" b="1" dirty="0" err="1">
                <a:latin typeface="Oswald Medium" panose="020B0604020202020204" charset="0"/>
              </a:rPr>
              <a:t>diện</a:t>
            </a:r>
            <a:r>
              <a:rPr lang="en-US" sz="3400" b="1" dirty="0">
                <a:latin typeface="Oswald Medium" panose="020B0604020202020204" charset="0"/>
              </a:rPr>
              <a:t> </a:t>
            </a:r>
            <a:r>
              <a:rPr lang="en-US" sz="3400" b="1" dirty="0" err="1">
                <a:latin typeface="Oswald Medium" panose="020B0604020202020204" charset="0"/>
              </a:rPr>
              <a:t>dành</a:t>
            </a:r>
            <a:r>
              <a:rPr lang="en-US" sz="3400" b="1" dirty="0">
                <a:latin typeface="Oswald Medium" panose="020B0604020202020204" charset="0"/>
              </a:rPr>
              <a:t> </a:t>
            </a:r>
            <a:r>
              <a:rPr lang="en-US" sz="3400" b="1" dirty="0" err="1">
                <a:latin typeface="Oswald Medium" panose="020B0604020202020204" charset="0"/>
              </a:rPr>
              <a:t>cho</a:t>
            </a:r>
            <a:r>
              <a:rPr lang="en-US" sz="3400" b="1" dirty="0">
                <a:latin typeface="Oswald Medium" panose="020B0604020202020204" charset="0"/>
              </a:rPr>
              <a:t> </a:t>
            </a:r>
            <a:r>
              <a:rPr lang="en-US" sz="3400" b="1" dirty="0" err="1">
                <a:latin typeface="Oswald Medium" panose="020B0604020202020204" charset="0"/>
              </a:rPr>
              <a:t>Doanh</a:t>
            </a:r>
            <a:r>
              <a:rPr lang="en-US" sz="3400" b="1" dirty="0">
                <a:latin typeface="Oswald Medium" panose="020B0604020202020204" charset="0"/>
              </a:rPr>
              <a:t> </a:t>
            </a:r>
            <a:r>
              <a:rPr lang="en-US" sz="3400" b="1" dirty="0" err="1">
                <a:latin typeface="Oswald Medium" panose="020B0604020202020204" charset="0"/>
              </a:rPr>
              <a:t>Nghiệp</a:t>
            </a:r>
            <a:endParaRPr lang="en-US" sz="3400" b="1" dirty="0">
              <a:latin typeface="Oswald Medium" panose="020B0604020202020204" charset="0"/>
            </a:endParaRPr>
          </a:p>
        </p:txBody>
      </p:sp>
      <p:pic>
        <p:nvPicPr>
          <p:cNvPr id="16386" name="Picture 1">
            <a:extLst>
              <a:ext uri="{FF2B5EF4-FFF2-40B4-BE49-F238E27FC236}">
                <a16:creationId xmlns:a16="http://schemas.microsoft.com/office/drawing/2014/main" id="{49E14689-FC18-482D-BC93-F2E5DF475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294" y="1441276"/>
            <a:ext cx="9755624" cy="493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721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8004123"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36 </a:t>
            </a:r>
            <a:r>
              <a:rPr lang="en-US" sz="2500" b="1" i="1" smtClean="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thông</a:t>
            </a:r>
            <a:r>
              <a:rPr lang="en-US" sz="2500" b="1" i="1" dirty="0">
                <a:latin typeface="Tahoma" panose="020B0604030504040204" pitchFamily="34" charset="0"/>
                <a:ea typeface="Tahoma" panose="020B0604030504040204" pitchFamily="34" charset="0"/>
                <a:cs typeface="Tahoma" panose="020B0604030504040204" pitchFamily="34" charset="0"/>
              </a:rPr>
              <a:t> tin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8448755"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7410" name="Picture 1">
            <a:extLst>
              <a:ext uri="{FF2B5EF4-FFF2-40B4-BE49-F238E27FC236}">
                <a16:creationId xmlns:a16="http://schemas.microsoft.com/office/drawing/2014/main" id="{9D40AB22-6CF3-415B-9B21-11A2094D2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17" y="1340526"/>
            <a:ext cx="11139777" cy="508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0283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8301579"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37</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thông</a:t>
            </a:r>
            <a:r>
              <a:rPr lang="en-US" sz="2500" b="1" i="1" dirty="0">
                <a:latin typeface="Tahoma" panose="020B0604030504040204" pitchFamily="34" charset="0"/>
                <a:ea typeface="Tahoma" panose="020B0604030504040204" pitchFamily="34" charset="0"/>
                <a:cs typeface="Tahoma" panose="020B0604030504040204" pitchFamily="34" charset="0"/>
              </a:rPr>
              <a:t> tin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8753555" cy="615553"/>
          </a:xfrm>
          <a:prstGeom prst="rect">
            <a:avLst/>
          </a:prstGeom>
          <a:noFill/>
        </p:spPr>
        <p:txBody>
          <a:bodyPr wrap="square" rtlCol="0">
            <a:spAutoFit/>
          </a:bodyPr>
          <a:lstStyle/>
          <a:p>
            <a:r>
              <a:rPr lang="en-US" sz="3400" b="1" smtClean="0">
                <a:latin typeface="Tahoma" panose="020B0604030504040204" pitchFamily="34" charset="0"/>
                <a:ea typeface="Tahoma" panose="020B0604030504040204" pitchFamily="34" charset="0"/>
                <a:cs typeface="Tahoma" panose="020B0604030504040204" pitchFamily="34" charset="0"/>
              </a:rPr>
              <a:t>3. Giao diện dành cho Doanh 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8434" name="Picture 1">
            <a:extLst>
              <a:ext uri="{FF2B5EF4-FFF2-40B4-BE49-F238E27FC236}">
                <a16:creationId xmlns:a16="http://schemas.microsoft.com/office/drawing/2014/main" id="{A2069D88-B207-4D80-9225-F7DDB21CE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12" y="1297164"/>
            <a:ext cx="6449246" cy="483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0931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411748"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38</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mật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khẩu</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8595511"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19458" name="Picture 2">
            <a:extLst>
              <a:ext uri="{FF2B5EF4-FFF2-40B4-BE49-F238E27FC236}">
                <a16:creationId xmlns:a16="http://schemas.microsoft.com/office/drawing/2014/main" id="{F5FDE23B-6DDB-4662-80B9-DED3ED9A6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8835"/>
          <a:stretch>
            <a:fillRect/>
          </a:stretch>
        </p:blipFill>
        <p:spPr bwMode="auto">
          <a:xfrm>
            <a:off x="1221276" y="1697990"/>
            <a:ext cx="9749447" cy="404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914639"/>
      </p:ext>
    </p:extLst>
  </p:cSld>
  <p:clrMapOvr>
    <a:masterClrMapping/>
  </p:clrMapOvr>
  <p:transition spd="slow">
    <p:wheel spokes="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48886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39</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feedback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87761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3.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Doanh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Nghiệp</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20482" name="Picture 1">
            <a:extLst>
              <a:ext uri="{FF2B5EF4-FFF2-40B4-BE49-F238E27FC236}">
                <a16:creationId xmlns:a16="http://schemas.microsoft.com/office/drawing/2014/main" id="{33E34FD0-AF4C-4268-985E-C9AEB96B1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196" y="1389185"/>
            <a:ext cx="7567863" cy="477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6778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6604981"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40</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chủ</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của</a:t>
            </a:r>
            <a:r>
              <a:rPr lang="en-US" sz="2500" b="1" i="1" dirty="0">
                <a:latin typeface="Tahoma" panose="020B0604030504040204" pitchFamily="34" charset="0"/>
                <a:ea typeface="Tahoma" panose="020B0604030504040204" pitchFamily="34" charset="0"/>
                <a:cs typeface="Tahoma" panose="020B0604030504040204" pitchFamily="34" charset="0"/>
              </a:rPr>
              <a:t> admin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5682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2050" name="Picture 1">
            <a:extLst>
              <a:ext uri="{FF2B5EF4-FFF2-40B4-BE49-F238E27FC236}">
                <a16:creationId xmlns:a16="http://schemas.microsoft.com/office/drawing/2014/main" id="{C3530A0C-959F-4DE0-9B28-DE914A9C0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01" y="1389185"/>
            <a:ext cx="9961609" cy="501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37861"/>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Rounded Rectangle 2"/>
          <p:cNvSpPr/>
          <p:nvPr/>
        </p:nvSpPr>
        <p:spPr>
          <a:xfrm>
            <a:off x="586596" y="1425887"/>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77;p24"/>
          <p:cNvSpPr txBox="1">
            <a:spLocks noGrp="1"/>
          </p:cNvSpPr>
          <p:nvPr>
            <p:ph type="body" idx="4294967295"/>
          </p:nvPr>
        </p:nvSpPr>
        <p:spPr>
          <a:xfrm>
            <a:off x="793215" y="1674564"/>
            <a:ext cx="11182120" cy="4043190"/>
          </a:xfrm>
          <a:prstGeom prst="rect">
            <a:avLst/>
          </a:prstGeom>
        </p:spPr>
        <p:txBody>
          <a:bodyPr spcFirstLastPara="1" wrap="square" lIns="121900" tIns="121900" rIns="121900" bIns="121900" anchor="t" anchorCtr="0">
            <a:noAutofit/>
          </a:bodyPr>
          <a:lstStyle/>
          <a:p>
            <a:pPr marL="107950" indent="0">
              <a:buNone/>
            </a:pPr>
            <a:r>
              <a:rPr lang="vi-VN" sz="2400" smtClean="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Áp dụng công nghệ thông tin vào việc đăng ký và tìm việc làm </a:t>
            </a:r>
            <a:r>
              <a:rPr lang="vi-VN"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dành</a:t>
            </a:r>
            <a:r>
              <a:rPr lang="vi-VN" sz="2400" smtClean="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cho các doanh nghiệp muốn tìm nhân lực hay các ứng cử viên muốn tìm việc làm.</a:t>
            </a:r>
          </a:p>
          <a:p>
            <a:pPr marL="107950" indent="0">
              <a:buNone/>
            </a:pPr>
            <a:endParaRPr lang="vi-VN" sz="2400" smtClean="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a:p>
            <a:pPr marL="107950" indent="0">
              <a:buNone/>
            </a:pPr>
            <a:r>
              <a:rPr lang="vi-VN"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Tạo nên website  nhằm giúp người tìm việc có thể dễ dàng tìm kiếm công việc phù hợp với năng lực của bản thân và các công ty cũng có thể tuyển được các nhân lực chất lượng.</a:t>
            </a:r>
            <a:endParaRPr lang="en-US" sz="24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169378" y="695595"/>
            <a:ext cx="6145822"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2</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MỤC TIÊU</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578234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4275"/>
            <a:ext cx="813632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41</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082800"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3074" name="Picture 1">
            <a:extLst>
              <a:ext uri="{FF2B5EF4-FFF2-40B4-BE49-F238E27FC236}">
                <a16:creationId xmlns:a16="http://schemas.microsoft.com/office/drawing/2014/main" id="{30279464-F087-46BF-BE88-B4FE03F51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140" y="1386964"/>
            <a:ext cx="8475932" cy="498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60123"/>
      </p:ext>
    </p:extLst>
  </p:cSld>
  <p:clrMapOvr>
    <a:masterClrMapping/>
  </p:clrMapOvr>
  <p:transition spd="slow">
    <p:wheel spokes="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33209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a:latin typeface="Tahoma" panose="020B0604030504040204" pitchFamily="34" charset="0"/>
                <a:ea typeface="Tahoma" panose="020B0604030504040204" pitchFamily="34" charset="0"/>
                <a:cs typeface="Tahoma" panose="020B0604030504040204" pitchFamily="34" charset="0"/>
              </a:rPr>
              <a:t>42</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ứng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viên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5569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4098" name="Picture 1">
            <a:extLst>
              <a:ext uri="{FF2B5EF4-FFF2-40B4-BE49-F238E27FC236}">
                <a16:creationId xmlns:a16="http://schemas.microsoft.com/office/drawing/2014/main" id="{8B375590-A9D8-46CC-8D96-3F0BC4B60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57" y="1322984"/>
            <a:ext cx="8802497" cy="505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589805"/>
      </p:ext>
    </p:extLst>
  </p:cSld>
  <p:clrMapOvr>
    <a:masterClrMapping/>
  </p:clrMapOvr>
  <p:transition spd="slow">
    <p:wheel spokes="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7221926"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43</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692400"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5122" name="Picture 1">
            <a:extLst>
              <a:ext uri="{FF2B5EF4-FFF2-40B4-BE49-F238E27FC236}">
                <a16:creationId xmlns:a16="http://schemas.microsoft.com/office/drawing/2014/main" id="{874DC3A2-F913-4AE4-BC15-A1A676438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192" y="1389276"/>
            <a:ext cx="8777827" cy="498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577949"/>
      </p:ext>
    </p:extLst>
  </p:cSld>
  <p:clrMapOvr>
    <a:masterClrMapping/>
  </p:clrMapOvr>
  <p:transition spd="slow">
    <p:wheel spokes="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7982090"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44</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loại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công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việc</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698978"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6146" name="Picture 1">
            <a:extLst>
              <a:ext uri="{FF2B5EF4-FFF2-40B4-BE49-F238E27FC236}">
                <a16:creationId xmlns:a16="http://schemas.microsoft.com/office/drawing/2014/main" id="{444B6EE6-04BC-4466-ADEB-B7A97CB3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199" y="1371598"/>
            <a:ext cx="8753602" cy="507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887448"/>
      </p:ext>
    </p:extLst>
  </p:cSld>
  <p:clrMapOvr>
    <a:masterClrMapping/>
  </p:clrMapOvr>
  <p:transition spd="slow">
    <p:wheel spokes="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4" y="6378725"/>
            <a:ext cx="792700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45</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duyệt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bài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đăng</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4666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7170" name="Picture 1">
            <a:extLst>
              <a:ext uri="{FF2B5EF4-FFF2-40B4-BE49-F238E27FC236}">
                <a16:creationId xmlns:a16="http://schemas.microsoft.com/office/drawing/2014/main" id="{16C5C373-CCE1-4621-883C-99EA04106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847" y="1389185"/>
            <a:ext cx="9732305" cy="492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864404"/>
      </p:ext>
    </p:extLst>
  </p:cSld>
  <p:clrMapOvr>
    <a:masterClrMapping/>
  </p:clrMapOvr>
  <p:transition spd="slow">
    <p:wheel spokes="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885744"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46</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quản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lý</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duyệt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doanh</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nghiệp</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071511"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8194" name="Picture 1">
            <a:extLst>
              <a:ext uri="{FF2B5EF4-FFF2-40B4-BE49-F238E27FC236}">
                <a16:creationId xmlns:a16="http://schemas.microsoft.com/office/drawing/2014/main" id="{187878E8-AD9C-44E6-A3C9-DDAA683ED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819" y="1327769"/>
            <a:ext cx="9846361" cy="511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3375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5" y="6378725"/>
            <a:ext cx="8158360" cy="477054"/>
          </a:xfrm>
          <a:prstGeom prst="rect">
            <a:avLst/>
          </a:prstGeom>
          <a:noFill/>
        </p:spPr>
        <p:txBody>
          <a:bodyPr wrap="square" rtlCol="0">
            <a:spAutoFit/>
          </a:bodyPr>
          <a:lstStyle/>
          <a:p>
            <a:pPr algn="ctr" fontAlgn="base"/>
            <a:r>
              <a:rPr lang="en-US" sz="2500" b="1" i="1" smtClean="0">
                <a:latin typeface="Tahoma" panose="020B0604030504040204" pitchFamily="34" charset="0"/>
                <a:ea typeface="Tahoma" panose="020B0604030504040204" pitchFamily="34" charset="0"/>
                <a:cs typeface="Tahoma" panose="020B0604030504040204" pitchFamily="34" charset="0"/>
              </a:rPr>
              <a:t>Hình </a:t>
            </a:r>
            <a:r>
              <a:rPr lang="vi-VN" sz="2500" b="1" i="1" smtClean="0">
                <a:latin typeface="Tahoma" panose="020B0604030504040204" pitchFamily="34" charset="0"/>
                <a:ea typeface="Tahoma" panose="020B0604030504040204" pitchFamily="34" charset="0"/>
                <a:cs typeface="Tahoma" panose="020B0604030504040204" pitchFamily="34" charset="0"/>
              </a:rPr>
              <a:t>47</a:t>
            </a:r>
            <a:r>
              <a:rPr lang="en-US" sz="2500" b="1" i="1" smtClean="0">
                <a:latin typeface="Tahoma" panose="020B0604030504040204" pitchFamily="34" charset="0"/>
                <a:ea typeface="Tahoma" panose="020B0604030504040204" pitchFamily="34" charset="0"/>
                <a:cs typeface="Tahoma" panose="020B0604030504040204" pitchFamily="34" charset="0"/>
              </a:rPr>
              <a:t> Giao diện trang thông tin cá nhân admin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7760133"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9218" name="Picture 1">
            <a:extLst>
              <a:ext uri="{FF2B5EF4-FFF2-40B4-BE49-F238E27FC236}">
                <a16:creationId xmlns:a16="http://schemas.microsoft.com/office/drawing/2014/main" id="{1C96778C-63ED-4FC4-9F91-82ADB8E78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44" y="2008042"/>
            <a:ext cx="10000124" cy="37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67675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58528" y="6268556"/>
            <a:ext cx="9359198"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48</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thông</a:t>
            </a:r>
            <a:r>
              <a:rPr lang="en-US" sz="2500" b="1" i="1" dirty="0">
                <a:latin typeface="Tahoma" panose="020B0604030504040204" pitchFamily="34" charset="0"/>
                <a:ea typeface="Tahoma" panose="020B0604030504040204" pitchFamily="34" charset="0"/>
                <a:cs typeface="Tahoma" panose="020B0604030504040204" pitchFamily="34" charset="0"/>
              </a:rPr>
              <a:t> tin </a:t>
            </a:r>
            <a:r>
              <a:rPr lang="en-US" sz="2500" b="1" i="1" dirty="0" err="1">
                <a:latin typeface="Tahoma" panose="020B0604030504040204" pitchFamily="34" charset="0"/>
                <a:ea typeface="Tahoma" panose="020B0604030504040204" pitchFamily="34" charset="0"/>
                <a:cs typeface="Tahoma" panose="020B0604030504040204" pitchFamily="34" charset="0"/>
              </a:rPr>
              <a:t>cá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nhân</a:t>
            </a:r>
            <a:r>
              <a:rPr lang="en-US" sz="2500" b="1" i="1" dirty="0">
                <a:latin typeface="Tahoma" panose="020B0604030504040204" pitchFamily="34" charset="0"/>
                <a:ea typeface="Tahoma" panose="020B0604030504040204" pitchFamily="34" charset="0"/>
                <a:cs typeface="Tahoma" panose="020B0604030504040204" pitchFamily="34" charset="0"/>
              </a:rPr>
              <a:t> admin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7" y="773632"/>
            <a:ext cx="6992489"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10242" name="Picture 1">
            <a:extLst>
              <a:ext uri="{FF2B5EF4-FFF2-40B4-BE49-F238E27FC236}">
                <a16:creationId xmlns:a16="http://schemas.microsoft.com/office/drawing/2014/main" id="{CF0B8A70-25B1-4ABC-B2E5-984CE5F2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627" y="1376623"/>
            <a:ext cx="7074407" cy="466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22386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 sz="3800" b="1" dirty="0">
                <a:latin typeface="Tahoma" panose="020B0604030504040204" pitchFamily="34" charset="0"/>
                <a:ea typeface="Tahoma" panose="020B0604030504040204" pitchFamily="34" charset="0"/>
                <a:cs typeface="Tahoma" panose="020B0604030504040204" pitchFamily="34" charset="0"/>
              </a:rPr>
              <a:t>III. HIỆN THỰC ỨNG DỤNG</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69542" y="5462237"/>
            <a:ext cx="11559125" cy="477054"/>
          </a:xfrm>
          <a:prstGeom prst="rect">
            <a:avLst/>
          </a:prstGeom>
          <a:noFill/>
        </p:spPr>
        <p:txBody>
          <a:bodyPr wrap="square" rtlCol="0">
            <a:spAutoFit/>
          </a:bodyPr>
          <a:lstStyle/>
          <a:p>
            <a:pPr algn="ctr" fontAlgn="base"/>
            <a:r>
              <a:rPr lang="en-US" sz="2500" b="1" i="1" err="1">
                <a:latin typeface="Tahoma" panose="020B0604030504040204" pitchFamily="34" charset="0"/>
                <a:ea typeface="Tahoma" panose="020B0604030504040204" pitchFamily="34" charset="0"/>
                <a:cs typeface="Tahoma" panose="020B0604030504040204" pitchFamily="34" charset="0"/>
              </a:rPr>
              <a:t>Hình</a:t>
            </a:r>
            <a:r>
              <a:rPr lang="en-US" sz="2500" b="1" i="1">
                <a:latin typeface="Tahoma" panose="020B0604030504040204" pitchFamily="34" charset="0"/>
                <a:ea typeface="Tahoma" panose="020B0604030504040204" pitchFamily="34" charset="0"/>
                <a:cs typeface="Tahoma" panose="020B0604030504040204" pitchFamily="34" charset="0"/>
              </a:rPr>
              <a:t> </a:t>
            </a:r>
            <a:r>
              <a:rPr lang="vi-VN" sz="2500" b="1" i="1" smtClean="0">
                <a:latin typeface="Tahoma" panose="020B0604030504040204" pitchFamily="34" charset="0"/>
                <a:ea typeface="Tahoma" panose="020B0604030504040204" pitchFamily="34" charset="0"/>
                <a:cs typeface="Tahoma" panose="020B0604030504040204" pitchFamily="34" charset="0"/>
              </a:rPr>
              <a:t>49</a:t>
            </a:r>
            <a:r>
              <a:rPr lang="en-US" sz="2500" b="1" i="1" smtClean="0">
                <a:latin typeface="Tahoma" panose="020B0604030504040204" pitchFamily="34" charset="0"/>
                <a:ea typeface="Tahoma" panose="020B0604030504040204" pitchFamily="34" charset="0"/>
                <a:cs typeface="Tahoma" panose="020B0604030504040204" pitchFamily="34" charset="0"/>
              </a:rPr>
              <a:t> </a:t>
            </a:r>
            <a:r>
              <a:rPr lang="en-US" sz="2500" b="1" i="1" dirty="0">
                <a:latin typeface="Tahoma" panose="020B0604030504040204" pitchFamily="34" charset="0"/>
                <a:ea typeface="Tahoma" panose="020B0604030504040204" pitchFamily="34" charset="0"/>
                <a:cs typeface="Tahoma" panose="020B0604030504040204" pitchFamily="34" charset="0"/>
              </a:rPr>
              <a:t>Giao </a:t>
            </a:r>
            <a:r>
              <a:rPr lang="en-US" sz="2500" b="1" i="1" dirty="0" err="1">
                <a:latin typeface="Tahoma" panose="020B0604030504040204" pitchFamily="34" charset="0"/>
                <a:ea typeface="Tahoma" panose="020B0604030504040204" pitchFamily="34" charset="0"/>
                <a:cs typeface="Tahoma" panose="020B0604030504040204" pitchFamily="34" charset="0"/>
              </a:rPr>
              <a:t>diện</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trang</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thay</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đổi</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mật</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khẩu</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cá</a:t>
            </a:r>
            <a:r>
              <a:rPr lang="en-US" sz="2500" b="1" i="1" dirty="0">
                <a:latin typeface="Tahoma" panose="020B0604030504040204" pitchFamily="34" charset="0"/>
                <a:ea typeface="Tahoma" panose="020B0604030504040204" pitchFamily="34" charset="0"/>
                <a:cs typeface="Tahoma" panose="020B0604030504040204" pitchFamily="34" charset="0"/>
              </a:rPr>
              <a:t> </a:t>
            </a:r>
            <a:r>
              <a:rPr lang="en-US" sz="2500" b="1" i="1" dirty="0" err="1">
                <a:latin typeface="Tahoma" panose="020B0604030504040204" pitchFamily="34" charset="0"/>
                <a:ea typeface="Tahoma" panose="020B0604030504040204" pitchFamily="34" charset="0"/>
                <a:cs typeface="Tahoma" panose="020B0604030504040204" pitchFamily="34" charset="0"/>
              </a:rPr>
              <a:t>nhân</a:t>
            </a:r>
            <a:r>
              <a:rPr lang="en-US" sz="2500" b="1" i="1" dirty="0">
                <a:latin typeface="Tahoma" panose="020B0604030504040204" pitchFamily="34" charset="0"/>
                <a:ea typeface="Tahoma" panose="020B0604030504040204" pitchFamily="34" charset="0"/>
                <a:cs typeface="Tahoma" panose="020B0604030504040204" pitchFamily="34" charset="0"/>
              </a:rPr>
              <a:t> admin</a:t>
            </a:r>
            <a:endParaRPr lang="vi-VN" sz="25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7308578"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4. Giao </a:t>
            </a:r>
            <a:r>
              <a:rPr lang="en-US" sz="3400" b="1" dirty="0" err="1">
                <a:latin typeface="Tahoma" panose="020B0604030504040204" pitchFamily="34" charset="0"/>
                <a:ea typeface="Tahoma" panose="020B0604030504040204" pitchFamily="34" charset="0"/>
                <a:cs typeface="Tahoma" panose="020B0604030504040204" pitchFamily="34" charset="0"/>
              </a:rPr>
              <a:t>diện</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dành</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cho</a:t>
            </a:r>
            <a:r>
              <a:rPr lang="en-US" sz="3400" b="1" dirty="0">
                <a:latin typeface="Tahoma" panose="020B0604030504040204" pitchFamily="34" charset="0"/>
                <a:ea typeface="Tahoma" panose="020B0604030504040204" pitchFamily="34" charset="0"/>
                <a:cs typeface="Tahoma" panose="020B0604030504040204" pitchFamily="34" charset="0"/>
              </a:rPr>
              <a:t> Admin</a:t>
            </a:r>
          </a:p>
        </p:txBody>
      </p:sp>
      <p:pic>
        <p:nvPicPr>
          <p:cNvPr id="11266" name="Picture 1">
            <a:extLst>
              <a:ext uri="{FF2B5EF4-FFF2-40B4-BE49-F238E27FC236}">
                <a16:creationId xmlns:a16="http://schemas.microsoft.com/office/drawing/2014/main" id="{1B3DBDF1-D3BA-4542-AC18-7EDE7BBFB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39" y="1389185"/>
            <a:ext cx="10677333" cy="393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2163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IV. KẾT LUẬN VÀ HƯỚNG PHÁT TRIỂN</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5556970"/>
          </a:xfrm>
          <a:prstGeom prst="rect">
            <a:avLst/>
          </a:prstGeom>
          <a:noFill/>
        </p:spPr>
        <p:txBody>
          <a:bodyPr wrap="square" rtlCol="0">
            <a:spAutoFit/>
          </a:bodyPr>
          <a:lstStyle/>
          <a:p>
            <a:pPr marL="342900" indent="-342900" algn="just" fontAlgn="base">
              <a:lnSpc>
                <a:spcPct val="150000"/>
              </a:lnSpc>
              <a:buFont typeface="Arial" panose="020B0604020202020204" pitchFamily="34" charset="0"/>
              <a:buChar char="•"/>
            </a:pPr>
            <a:r>
              <a:rPr lang="en-US" sz="2400" b="1" i="1" dirty="0" err="1">
                <a:latin typeface="Tahoma" panose="020B0604030504040204" pitchFamily="34" charset="0"/>
                <a:ea typeface="Tahoma" panose="020B0604030504040204" pitchFamily="34" charset="0"/>
                <a:cs typeface="Tahoma" panose="020B0604030504040204" pitchFamily="34" charset="0"/>
              </a:rPr>
              <a:t>Đối</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với</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quản</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lý</a:t>
            </a:r>
            <a:endParaRPr lang="en-US" sz="2400" b="1" i="1" dirty="0">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Doanh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Ứng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Viên</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Loại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Công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Việc</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Duyệt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Duyệt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Doanh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Tìm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kiếm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thông</a:t>
            </a:r>
            <a:r>
              <a:rPr lang="en-US" sz="2400" dirty="0">
                <a:effectLst/>
                <a:latin typeface="Tahoma" panose="020B0604030504040204" pitchFamily="34" charset="0"/>
                <a:ea typeface="Tahoma" panose="020B0604030504040204" pitchFamily="34" charset="0"/>
                <a:cs typeface="Tahoma" panose="020B0604030504040204" pitchFamily="34" charset="0"/>
              </a:rPr>
              <a:t> tin </a:t>
            </a:r>
            <a:r>
              <a:rPr lang="en-US" sz="2400" dirty="0" err="1">
                <a:effectLst/>
                <a:latin typeface="Tahoma" panose="020B0604030504040204" pitchFamily="34" charset="0"/>
                <a:ea typeface="Tahoma" panose="020B0604030504040204" pitchFamily="34" charset="0"/>
                <a:cs typeface="Tahoma" panose="020B0604030504040204" pitchFamily="34" charset="0"/>
              </a:rPr>
              <a:t>Ứng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Viên</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Wingdings" panose="05000000000000000000" pitchFamily="2" charset="2"/>
              <a:buChar char="v"/>
            </a:pPr>
            <a:r>
              <a:rPr lang="en-US" sz="2400" dirty="0" err="1">
                <a:effectLst/>
                <a:latin typeface="Tahoma" panose="020B0604030504040204" pitchFamily="34" charset="0"/>
                <a:ea typeface="Tahoma" panose="020B0604030504040204" pitchFamily="34" charset="0"/>
                <a:cs typeface="Tahoma" panose="020B0604030504040204" pitchFamily="34" charset="0"/>
              </a:rPr>
              <a:t>Tìm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kiếm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thông</a:t>
            </a:r>
            <a:r>
              <a:rPr lang="en-US" sz="2400" dirty="0">
                <a:effectLst/>
                <a:latin typeface="Tahoma" panose="020B0604030504040204" pitchFamily="34" charset="0"/>
                <a:ea typeface="Tahoma" panose="020B0604030504040204" pitchFamily="34" charset="0"/>
                <a:cs typeface="Tahoma" panose="020B0604030504040204" pitchFamily="34" charset="0"/>
              </a:rPr>
              <a:t> tin </a:t>
            </a:r>
            <a:r>
              <a:rPr lang="en-US" sz="2400" dirty="0" err="1">
                <a:effectLst/>
                <a:latin typeface="Tahoma" panose="020B0604030504040204" pitchFamily="34" charset="0"/>
                <a:ea typeface="Tahoma" panose="020B0604030504040204" pitchFamily="34" charset="0"/>
                <a:cs typeface="Tahoma" panose="020B0604030504040204" pitchFamily="34" charset="0"/>
              </a:rPr>
              <a:t>Doanh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algn="ctr" fontAlgn="base">
              <a:lnSpc>
                <a:spcPct val="150000"/>
              </a:lnSpc>
            </a:pPr>
            <a:endParaRPr lang="vi-VN" sz="2400" b="1" i="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Công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việc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thực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hiện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63806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5" name="TextBox 4"/>
          <p:cNvSpPr txBox="1"/>
          <p:nvPr/>
        </p:nvSpPr>
        <p:spPr>
          <a:xfrm>
            <a:off x="1070225" y="681605"/>
            <a:ext cx="3248387"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3</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Khảo sát</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3"/>
          <a:stretch>
            <a:fillRect/>
          </a:stretch>
        </p:blipFill>
        <p:spPr>
          <a:xfrm>
            <a:off x="2860087" y="1451395"/>
            <a:ext cx="7036706" cy="3572297"/>
          </a:xfrm>
          <a:prstGeom prst="rect">
            <a:avLst/>
          </a:prstGeom>
        </p:spPr>
      </p:pic>
      <p:sp>
        <p:nvSpPr>
          <p:cNvPr id="9" name="Rectangle 8"/>
          <p:cNvSpPr/>
          <p:nvPr/>
        </p:nvSpPr>
        <p:spPr>
          <a:xfrm>
            <a:off x="2860087" y="5332603"/>
            <a:ext cx="6813084" cy="461665"/>
          </a:xfrm>
          <a:prstGeom prst="rect">
            <a:avLst/>
          </a:prstGeom>
        </p:spPr>
        <p:txBody>
          <a:bodyPr wrap="none">
            <a:spAutoFit/>
          </a:bodyPr>
          <a:lstStyle/>
          <a:p>
            <a:r>
              <a:rPr lang="en-US" sz="2400" b="1">
                <a:latin typeface="Tahoma" panose="020B0604030504040204" pitchFamily="34" charset="0"/>
                <a:ea typeface="Tahoma" panose="020B0604030504040204" pitchFamily="34" charset="0"/>
                <a:cs typeface="Tahoma" panose="020B0604030504040204" pitchFamily="34" charset="0"/>
              </a:rPr>
              <a:t>Hình </a:t>
            </a:r>
            <a:r>
              <a:rPr lang="en-US" sz="2400" b="1" smtClean="0">
                <a:latin typeface="Tahoma" panose="020B0604030504040204" pitchFamily="34" charset="0"/>
                <a:ea typeface="Tahoma" panose="020B0604030504040204" pitchFamily="34" charset="0"/>
                <a:cs typeface="Tahoma" panose="020B0604030504040204" pitchFamily="34" charset="0"/>
              </a:rPr>
              <a:t>1 </a:t>
            </a:r>
            <a:r>
              <a:rPr lang="en-US" sz="2400" b="1">
                <a:latin typeface="Tahoma" panose="020B0604030504040204" pitchFamily="34" charset="0"/>
                <a:ea typeface="Tahoma" panose="020B0604030504040204" pitchFamily="34" charset="0"/>
                <a:cs typeface="Tahoma" panose="020B0604030504040204" pitchFamily="34" charset="0"/>
              </a:rPr>
              <a:t>Mẫu tham khảo trên website Topcv</a:t>
            </a:r>
          </a:p>
        </p:txBody>
      </p:sp>
      <p:sp>
        <p:nvSpPr>
          <p:cNvPr id="10" name="Title 1"/>
          <p:cNvSpPr txBox="1">
            <a:spLocks/>
          </p:cNvSpPr>
          <p:nvPr/>
        </p:nvSpPr>
        <p:spPr>
          <a:xfrm>
            <a:off x="2755672" y="-77506"/>
            <a:ext cx="6300193" cy="7635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pPr algn="ctr"/>
            <a:r>
              <a:rPr lang="en-US" sz="3800" b="1" smtClean="0">
                <a:latin typeface="Tahoma" panose="020B0604030504040204" pitchFamily="34" charset="0"/>
                <a:ea typeface="Tahoma" panose="020B0604030504040204" pitchFamily="34" charset="0"/>
                <a:cs typeface="Tahoma" panose="020B0604030504040204" pitchFamily="34" charset="0"/>
              </a:rPr>
              <a:t>I.</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22548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IV. KẾT LUẬN VÀ HƯỚNG PHÁT TRIỂN</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3785652"/>
          </a:xfrm>
          <a:prstGeom prst="rect">
            <a:avLst/>
          </a:prstGeom>
          <a:noFill/>
        </p:spPr>
        <p:txBody>
          <a:bodyPr wrap="square" rtlCol="0">
            <a:spAutoFit/>
          </a:bodyPr>
          <a:lstStyle/>
          <a:p>
            <a:pPr marL="342900" indent="-342900" algn="just" fontAlgn="base">
              <a:lnSpc>
                <a:spcPct val="200000"/>
              </a:lnSpc>
              <a:buFont typeface="Arial" panose="020B0604020202020204" pitchFamily="34" charset="0"/>
              <a:buChar char="•"/>
            </a:pPr>
            <a:r>
              <a:rPr lang="en-US" sz="2400" b="1" i="1" dirty="0" err="1">
                <a:latin typeface="Tahoma" panose="020B0604030504040204" pitchFamily="34" charset="0"/>
                <a:ea typeface="Tahoma" panose="020B0604030504040204" pitchFamily="34" charset="0"/>
                <a:cs typeface="Tahoma" panose="020B0604030504040204" pitchFamily="34" charset="0"/>
              </a:rPr>
              <a:t>Đối</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với</a:t>
            </a:r>
            <a:r>
              <a:rPr lang="en-US" sz="2400" b="1" i="1" dirty="0">
                <a:latin typeface="Tahoma" panose="020B0604030504040204" pitchFamily="34" charset="0"/>
                <a:ea typeface="Tahoma" panose="020B0604030504040204" pitchFamily="34" charset="0"/>
                <a:cs typeface="Tahoma" panose="020B0604030504040204" pitchFamily="34" charset="0"/>
              </a:rPr>
              <a:t> User (</a:t>
            </a:r>
            <a:r>
              <a:rPr lang="en-US" sz="2400" b="1" i="1" dirty="0" err="1">
                <a:latin typeface="Tahoma" panose="020B0604030504040204" pitchFamily="34" charset="0"/>
                <a:ea typeface="Tahoma" panose="020B0604030504040204" pitchFamily="34" charset="0"/>
                <a:cs typeface="Tahoma" panose="020B0604030504040204" pitchFamily="34" charset="0"/>
              </a:rPr>
              <a:t>Doanh</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Nghiệp</a:t>
            </a:r>
            <a:r>
              <a:rPr lang="en-US" sz="2400" b="1" i="1" dirty="0">
                <a:latin typeface="Tahoma" panose="020B0604030504040204" pitchFamily="34" charset="0"/>
                <a:ea typeface="Tahoma" panose="020B0604030504040204" pitchFamily="34" charset="0"/>
                <a:cs typeface="Tahoma" panose="020B0604030504040204" pitchFamily="34" charset="0"/>
              </a:rPr>
              <a:t> &amp; </a:t>
            </a:r>
            <a:r>
              <a:rPr lang="en-US" sz="2400" b="1" i="1" dirty="0" err="1">
                <a:latin typeface="Tahoma" panose="020B0604030504040204" pitchFamily="34" charset="0"/>
                <a:ea typeface="Tahoma" panose="020B0604030504040204" pitchFamily="34" charset="0"/>
                <a:cs typeface="Tahoma" panose="020B0604030504040204" pitchFamily="34" charset="0"/>
              </a:rPr>
              <a:t>Ứng</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Viên</a:t>
            </a:r>
            <a:r>
              <a:rPr lang="en-US" sz="2400" b="1" i="1" dirty="0">
                <a:latin typeface="Tahoma" panose="020B0604030504040204" pitchFamily="34" charset="0"/>
                <a:ea typeface="Tahoma" panose="020B0604030504040204" pitchFamily="34" charset="0"/>
                <a:cs typeface="Tahoma" panose="020B0604030504040204" pitchFamily="34" charset="0"/>
              </a:rPr>
              <a:t>)</a:t>
            </a:r>
          </a:p>
          <a:p>
            <a:pPr marL="342900" indent="-342900" algn="just" fontAlgn="base">
              <a:lnSpc>
                <a:spcPct val="200000"/>
              </a:lnSpc>
              <a:buFont typeface="Wingdings" panose="05000000000000000000" pitchFamily="2" charset="2"/>
              <a:buChar char="Ø"/>
            </a:pPr>
            <a:r>
              <a:rPr lang="en-US" sz="2400" b="1" dirty="0" err="1">
                <a:latin typeface="Tahoma" panose="020B0604030504040204" pitchFamily="34" charset="0"/>
                <a:ea typeface="Tahoma" panose="020B0604030504040204" pitchFamily="34" charset="0"/>
                <a:cs typeface="Tahoma" panose="020B0604030504040204" pitchFamily="34" charset="0"/>
              </a:rPr>
              <a:t>Đối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với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Doanh</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Nghiệp</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Quản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lý</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Thêm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Xóa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Sửa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Xem</a:t>
            </a:r>
            <a:r>
              <a:rPr lang="en-US" sz="2400" dirty="0">
                <a:effectLst/>
                <a:latin typeface="Tahoma" panose="020B0604030504040204" pitchFamily="34" charset="0"/>
                <a:ea typeface="Tahoma" panose="020B0604030504040204" pitchFamily="34" charset="0"/>
                <a:cs typeface="Tahoma" panose="020B0604030504040204" pitchFamily="34" charset="0"/>
              </a:rPr>
              <a:t> chi </a:t>
            </a:r>
            <a:r>
              <a:rPr lang="en-US" sz="2400" dirty="0" err="1">
                <a:effectLst/>
                <a:latin typeface="Tahoma" panose="020B0604030504040204" pitchFamily="34" charset="0"/>
                <a:ea typeface="Tahoma" panose="020B0604030504040204" pitchFamily="34" charset="0"/>
                <a:cs typeface="Tahoma" panose="020B0604030504040204" pitchFamily="34" charset="0"/>
              </a:rPr>
              <a:t>tiết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nSpc>
                <a:spcPct val="20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Tìm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kiếm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theo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Tỉnh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Thành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Công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Việc</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sz="2400" dirty="0">
                <a:effectLst/>
                <a:latin typeface="Tahoma" panose="020B0604030504040204" pitchFamily="34" charset="0"/>
                <a:ea typeface="Tahoma" panose="020B0604030504040204" pitchFamily="34" charset="0"/>
                <a:cs typeface="Tahoma" panose="020B0604030504040204" pitchFamily="34" charset="0"/>
              </a:rPr>
              <a:t>Feedback </a:t>
            </a:r>
            <a:r>
              <a:rPr lang="en-US" sz="2400" dirty="0" err="1">
                <a:effectLst/>
                <a:latin typeface="Tahoma" panose="020B0604030504040204" pitchFamily="34" charset="0"/>
                <a:ea typeface="Tahoma" panose="020B0604030504040204" pitchFamily="34" charset="0"/>
                <a:cs typeface="Tahoma" panose="020B0604030504040204" pitchFamily="34" charset="0"/>
              </a:rPr>
              <a:t>trang</a:t>
            </a:r>
            <a:r>
              <a:rPr lang="en-US" sz="2400" dirty="0">
                <a:effectLst/>
                <a:latin typeface="Tahoma" panose="020B0604030504040204" pitchFamily="34" charset="0"/>
                <a:ea typeface="Tahoma" panose="020B0604030504040204" pitchFamily="34" charset="0"/>
                <a:cs typeface="Tahoma" panose="020B0604030504040204" pitchFamily="34" charset="0"/>
              </a:rPr>
              <a:t> web</a:t>
            </a: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Công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việc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thực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hiện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99819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IV. KẾT LUẬN VÀ HƯỚNG PHÁT TRIỂN</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4524315"/>
          </a:xfrm>
          <a:prstGeom prst="rect">
            <a:avLst/>
          </a:prstGeom>
          <a:noFill/>
        </p:spPr>
        <p:txBody>
          <a:bodyPr wrap="square" rtlCol="0">
            <a:spAutoFit/>
          </a:bodyPr>
          <a:lstStyle/>
          <a:p>
            <a:pPr marL="342900" indent="-342900" algn="just" fontAlgn="base">
              <a:lnSpc>
                <a:spcPct val="150000"/>
              </a:lnSpc>
              <a:buFont typeface="Arial" panose="020B0604020202020204" pitchFamily="34" charset="0"/>
              <a:buChar char="•"/>
            </a:pPr>
            <a:r>
              <a:rPr lang="en-US" sz="2400" b="1" i="1" dirty="0" err="1">
                <a:latin typeface="Tahoma" panose="020B0604030504040204" pitchFamily="34" charset="0"/>
                <a:ea typeface="Tahoma" panose="020B0604030504040204" pitchFamily="34" charset="0"/>
                <a:cs typeface="Tahoma" panose="020B0604030504040204" pitchFamily="34" charset="0"/>
              </a:rPr>
              <a:t>Đối</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với</a:t>
            </a:r>
            <a:r>
              <a:rPr lang="en-US" sz="2400" b="1" i="1" dirty="0">
                <a:latin typeface="Tahoma" panose="020B0604030504040204" pitchFamily="34" charset="0"/>
                <a:ea typeface="Tahoma" panose="020B0604030504040204" pitchFamily="34" charset="0"/>
                <a:cs typeface="Tahoma" panose="020B0604030504040204" pitchFamily="34" charset="0"/>
              </a:rPr>
              <a:t> User (</a:t>
            </a:r>
            <a:r>
              <a:rPr lang="en-US" sz="2400" b="1" i="1" dirty="0" err="1">
                <a:latin typeface="Tahoma" panose="020B0604030504040204" pitchFamily="34" charset="0"/>
                <a:ea typeface="Tahoma" panose="020B0604030504040204" pitchFamily="34" charset="0"/>
                <a:cs typeface="Tahoma" panose="020B0604030504040204" pitchFamily="34" charset="0"/>
              </a:rPr>
              <a:t>Doanh</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Nghiệp</a:t>
            </a:r>
            <a:r>
              <a:rPr lang="en-US" sz="2400" b="1" i="1" dirty="0">
                <a:latin typeface="Tahoma" panose="020B0604030504040204" pitchFamily="34" charset="0"/>
                <a:ea typeface="Tahoma" panose="020B0604030504040204" pitchFamily="34" charset="0"/>
                <a:cs typeface="Tahoma" panose="020B0604030504040204" pitchFamily="34" charset="0"/>
              </a:rPr>
              <a:t> &amp; </a:t>
            </a:r>
            <a:r>
              <a:rPr lang="en-US" sz="2400" b="1" i="1" dirty="0" err="1">
                <a:latin typeface="Tahoma" panose="020B0604030504040204" pitchFamily="34" charset="0"/>
                <a:ea typeface="Tahoma" panose="020B0604030504040204" pitchFamily="34" charset="0"/>
                <a:cs typeface="Tahoma" panose="020B0604030504040204" pitchFamily="34" charset="0"/>
              </a:rPr>
              <a:t>Ứng</a:t>
            </a:r>
            <a:r>
              <a:rPr lang="en-US" sz="2400" b="1" i="1" dirty="0">
                <a:latin typeface="Tahoma" panose="020B0604030504040204" pitchFamily="34" charset="0"/>
                <a:ea typeface="Tahoma" panose="020B0604030504040204" pitchFamily="34" charset="0"/>
                <a:cs typeface="Tahoma" panose="020B0604030504040204" pitchFamily="34" charset="0"/>
              </a:rPr>
              <a:t> </a:t>
            </a:r>
            <a:r>
              <a:rPr lang="en-US" sz="2400" b="1" i="1" dirty="0" err="1">
                <a:latin typeface="Tahoma" panose="020B0604030504040204" pitchFamily="34" charset="0"/>
                <a:ea typeface="Tahoma" panose="020B0604030504040204" pitchFamily="34" charset="0"/>
                <a:cs typeface="Tahoma" panose="020B0604030504040204" pitchFamily="34" charset="0"/>
              </a:rPr>
              <a:t>Viên</a:t>
            </a:r>
            <a:r>
              <a:rPr lang="en-US" sz="2400" b="1" i="1" dirty="0">
                <a:latin typeface="Tahoma" panose="020B0604030504040204" pitchFamily="34" charset="0"/>
                <a:ea typeface="Tahoma" panose="020B0604030504040204" pitchFamily="34" charset="0"/>
                <a:cs typeface="Tahoma" panose="020B0604030504040204" pitchFamily="34" charset="0"/>
              </a:rPr>
              <a:t>)</a:t>
            </a:r>
          </a:p>
          <a:p>
            <a:pPr marL="342900" indent="-342900" algn="just" fontAlgn="base">
              <a:lnSpc>
                <a:spcPct val="150000"/>
              </a:lnSpc>
              <a:buFont typeface="Wingdings" panose="05000000000000000000" pitchFamily="2" charset="2"/>
              <a:buChar char="Ø"/>
            </a:pPr>
            <a:r>
              <a:rPr lang="en-US" sz="2400" b="1" dirty="0" err="1">
                <a:latin typeface="Tahoma" panose="020B0604030504040204" pitchFamily="34" charset="0"/>
                <a:ea typeface="Tahoma" panose="020B0604030504040204" pitchFamily="34" charset="0"/>
                <a:cs typeface="Tahoma" panose="020B0604030504040204" pitchFamily="34" charset="0"/>
              </a:rPr>
              <a:t>Đối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với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Ứng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Viên</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Xem</a:t>
            </a:r>
            <a:r>
              <a:rPr lang="en-US" sz="2400" dirty="0">
                <a:effectLst/>
                <a:latin typeface="Tahoma" panose="020B0604030504040204" pitchFamily="34" charset="0"/>
                <a:ea typeface="Tahoma" panose="020B0604030504040204" pitchFamily="34" charset="0"/>
                <a:cs typeface="Tahoma" panose="020B0604030504040204" pitchFamily="34" charset="0"/>
              </a:rPr>
              <a:t> chi </a:t>
            </a:r>
            <a:r>
              <a:rPr lang="en-US" sz="2400" dirty="0" err="1">
                <a:effectLst/>
                <a:latin typeface="Tahoma" panose="020B0604030504040204" pitchFamily="34" charset="0"/>
                <a:ea typeface="Tahoma" panose="020B0604030504040204" pitchFamily="34" charset="0"/>
                <a:cs typeface="Tahoma" panose="020B0604030504040204" pitchFamily="34" charset="0"/>
              </a:rPr>
              <a:t>tiết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tất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cả</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đã</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được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duyệt</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Nộp</a:t>
            </a:r>
            <a:r>
              <a:rPr lang="en-US" sz="2400" dirty="0">
                <a:effectLst/>
                <a:latin typeface="Tahoma" panose="020B0604030504040204" pitchFamily="34" charset="0"/>
                <a:ea typeface="Tahoma" panose="020B0604030504040204" pitchFamily="34" charset="0"/>
                <a:cs typeface="Tahoma" panose="020B0604030504040204" pitchFamily="34" charset="0"/>
              </a:rPr>
              <a:t> CV </a:t>
            </a:r>
            <a:r>
              <a:rPr lang="en-US" sz="2400" dirty="0" err="1">
                <a:effectLst/>
                <a:latin typeface="Tahoma" panose="020B0604030504040204" pitchFamily="34" charset="0"/>
                <a:ea typeface="Tahoma" panose="020B0604030504040204" pitchFamily="34" charset="0"/>
                <a:cs typeface="Tahoma" panose="020B0604030504040204" pitchFamily="34" charset="0"/>
              </a:rPr>
              <a:t>không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cần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nhập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Nộp</a:t>
            </a:r>
            <a:r>
              <a:rPr lang="en-US" sz="2400" dirty="0">
                <a:effectLst/>
                <a:latin typeface="Tahoma" panose="020B0604030504040204" pitchFamily="34" charset="0"/>
                <a:ea typeface="Tahoma" panose="020B0604030504040204" pitchFamily="34" charset="0"/>
                <a:cs typeface="Tahoma" panose="020B0604030504040204" pitchFamily="34" charset="0"/>
              </a:rPr>
              <a:t> CV </a:t>
            </a:r>
            <a:r>
              <a:rPr lang="en-US" sz="2400" dirty="0" err="1">
                <a:effectLst/>
                <a:latin typeface="Tahoma" panose="020B0604030504040204" pitchFamily="34" charset="0"/>
                <a:ea typeface="Tahoma" panose="020B0604030504040204" pitchFamily="34" charset="0"/>
                <a:cs typeface="Tahoma" panose="020B0604030504040204" pitchFamily="34" charset="0"/>
              </a:rPr>
              <a:t>khi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nhập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err="1">
                <a:effectLst/>
                <a:latin typeface="Tahoma" panose="020B0604030504040204" pitchFamily="34" charset="0"/>
                <a:ea typeface="Tahoma" panose="020B0604030504040204" pitchFamily="34" charset="0"/>
                <a:cs typeface="Tahoma" panose="020B0604030504040204" pitchFamily="34" charset="0"/>
              </a:rPr>
              <a:t>Tìm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kiếm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theo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Tỉnh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Thành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Công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Việc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Tên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Doanh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Nghiệp</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effectLst/>
                <a:latin typeface="Tahoma" panose="020B0604030504040204" pitchFamily="34" charset="0"/>
                <a:ea typeface="Tahoma" panose="020B0604030504040204" pitchFamily="34" charset="0"/>
                <a:cs typeface="Tahoma" panose="020B0604030504040204" pitchFamily="34" charset="0"/>
              </a:rPr>
              <a:t>Feedback </a:t>
            </a:r>
            <a:r>
              <a:rPr lang="en-US" sz="2400" dirty="0" err="1">
                <a:effectLst/>
                <a:latin typeface="Tahoma" panose="020B0604030504040204" pitchFamily="34" charset="0"/>
                <a:ea typeface="Tahoma" panose="020B0604030504040204" pitchFamily="34" charset="0"/>
                <a:cs typeface="Tahoma" panose="020B0604030504040204" pitchFamily="34" charset="0"/>
              </a:rPr>
              <a:t>trang</a:t>
            </a:r>
            <a:r>
              <a:rPr lang="en-US" sz="2400" dirty="0">
                <a:effectLst/>
                <a:latin typeface="Tahoma" panose="020B0604030504040204" pitchFamily="34" charset="0"/>
                <a:ea typeface="Tahoma" panose="020B0604030504040204" pitchFamily="34" charset="0"/>
                <a:cs typeface="Tahoma" panose="020B0604030504040204" pitchFamily="34" charset="0"/>
              </a:rPr>
              <a:t> web</a:t>
            </a:r>
          </a:p>
          <a:p>
            <a:pPr marL="342900" marR="0" lvl="0" indent="-342900">
              <a:lnSpc>
                <a:spcPct val="150000"/>
              </a:lnSpc>
              <a:spcBef>
                <a:spcPts val="0"/>
              </a:spcBef>
              <a:spcAft>
                <a:spcPts val="0"/>
              </a:spcAft>
              <a:buFont typeface="Symbol" panose="05050102010706020507" pitchFamily="18" charset="2"/>
              <a:buChar char=""/>
            </a:pPr>
            <a:r>
              <a:rPr lang="en-US" sz="2400" dirty="0">
                <a:effectLst/>
                <a:latin typeface="Tahoma" panose="020B0604030504040204" pitchFamily="34" charset="0"/>
                <a:ea typeface="Tahoma" panose="020B0604030504040204" pitchFamily="34" charset="0"/>
                <a:cs typeface="Tahoma" panose="020B0604030504040204" pitchFamily="34" charset="0"/>
              </a:rPr>
              <a:t>Report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1. </a:t>
            </a:r>
            <a:r>
              <a:rPr lang="en-US" sz="3400" b="1" dirty="0" err="1">
                <a:latin typeface="Tahoma" panose="020B0604030504040204" pitchFamily="34" charset="0"/>
                <a:ea typeface="Tahoma" panose="020B0604030504040204" pitchFamily="34" charset="0"/>
                <a:cs typeface="Tahoma" panose="020B0604030504040204" pitchFamily="34" charset="0"/>
              </a:rPr>
              <a:t>Công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việc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thực</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hiện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834163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IV. KẾT LUẬN VÀ HƯỚNG PHÁT TRIỂN</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4646208"/>
          </a:xfrm>
          <a:prstGeom prst="rect">
            <a:avLst/>
          </a:prstGeom>
          <a:noFill/>
        </p:spPr>
        <p:txBody>
          <a:bodyPr wrap="square" rtlCol="0">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b="1" dirty="0" err="1">
                <a:effectLst/>
                <a:latin typeface="Tahoma" panose="020B0604030504040204" pitchFamily="34" charset="0"/>
                <a:ea typeface="Tahoma" panose="020B0604030504040204" pitchFamily="34" charset="0"/>
                <a:cs typeface="Tahoma" panose="020B0604030504040204" pitchFamily="34" charset="0"/>
              </a:rPr>
              <a:t>Tối</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ưu</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hóa</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giao</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diện</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người</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dùng</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Cải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thiện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giao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diện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của</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dùng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để</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màu</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sắc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hơn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thân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thiện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với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dùng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Thêm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tính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năng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thông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báo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để</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tương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tác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giữa</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quản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lí</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trang</a:t>
            </a:r>
            <a:r>
              <a:rPr lang="en-US" sz="2000" dirty="0">
                <a:effectLst/>
                <a:latin typeface="Tahoma" panose="020B0604030504040204" pitchFamily="34" charset="0"/>
                <a:ea typeface="Tahoma" panose="020B0604030504040204" pitchFamily="34" charset="0"/>
                <a:cs typeface="Tahoma" panose="020B0604030504040204" pitchFamily="34" charset="0"/>
              </a:rPr>
              <a:t> web </a:t>
            </a:r>
            <a:r>
              <a:rPr lang="en-US" sz="2000" dirty="0" err="1">
                <a:effectLst/>
                <a:latin typeface="Tahoma" panose="020B0604030504040204" pitchFamily="34" charset="0"/>
                <a:ea typeface="Tahoma" panose="020B0604030504040204" pitchFamily="34" charset="0"/>
                <a:cs typeface="Tahoma" panose="020B0604030504040204" pitchFamily="34" charset="0"/>
              </a:rPr>
              <a:t>đối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với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doanh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nghiệp</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và</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ứng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tuyển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Thêm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tính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năng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tìm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kiếm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dựa</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trên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mức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lương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chức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vụ</a:t>
            </a:r>
            <a:r>
              <a:rPr lang="en-US" sz="2000" dirty="0">
                <a:effectLst/>
                <a:latin typeface="Tahoma" panose="020B0604030504040204" pitchFamily="34" charset="0"/>
                <a:ea typeface="Tahoma" panose="020B0604030504040204" pitchFamily="34" charset="0"/>
                <a:cs typeface="Tahoma" panose="020B0604030504040204" pitchFamily="34" charset="0"/>
              </a:rPr>
              <a:t>, ...</a:t>
            </a:r>
          </a:p>
          <a:p>
            <a:pPr marL="342900" marR="0" lvl="0" indent="-342900" algn="just">
              <a:lnSpc>
                <a:spcPct val="150000"/>
              </a:lnSpc>
              <a:spcBef>
                <a:spcPts val="0"/>
              </a:spcBef>
              <a:spcAft>
                <a:spcPts val="0"/>
              </a:spcAft>
              <a:buFont typeface="Symbol" panose="05050102010706020507" pitchFamily="18" charset="2"/>
              <a:buChar char=""/>
            </a:pPr>
            <a:r>
              <a:rPr lang="en-US" sz="2000" b="1" dirty="0" err="1">
                <a:effectLst/>
                <a:latin typeface="Tahoma" panose="020B0604030504040204" pitchFamily="34" charset="0"/>
                <a:ea typeface="Tahoma" panose="020B0604030504040204" pitchFamily="34" charset="0"/>
                <a:cs typeface="Tahoma" panose="020B0604030504040204" pitchFamily="34" charset="0"/>
              </a:rPr>
              <a:t>Cải</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thiện</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bảo</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mật</a:t>
            </a:r>
            <a:r>
              <a:rPr lang="en-US" sz="2000" b="1" dirty="0">
                <a:effectLst/>
                <a:latin typeface="Tahoma" panose="020B0604030504040204" pitchFamily="34" charset="0"/>
                <a:ea typeface="Tahoma" panose="020B0604030504040204" pitchFamily="34" charset="0"/>
                <a:cs typeface="Tahoma" panose="020B0604030504040204" pitchFamily="34" charset="0"/>
              </a:rPr>
              <a:t> website: </a:t>
            </a:r>
            <a:r>
              <a:rPr lang="en-US" sz="2000" dirty="0" err="1">
                <a:effectLst/>
                <a:latin typeface="Tahoma" panose="020B0604030504040204" pitchFamily="34" charset="0"/>
                <a:ea typeface="Tahoma" panose="020B0604030504040204" pitchFamily="34" charset="0"/>
                <a:cs typeface="Tahoma" panose="020B0604030504040204" pitchFamily="34" charset="0"/>
              </a:rPr>
              <a:t>Gồm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những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yếu</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tố</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như</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bảo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mật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tài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khoản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dùng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bảo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mật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đường</a:t>
            </a:r>
            <a:r>
              <a:rPr lang="en-US" sz="2000" dirty="0">
                <a:effectLst/>
                <a:latin typeface="Tahoma" panose="020B0604030504040204" pitchFamily="34" charset="0"/>
                <a:ea typeface="Tahoma" panose="020B0604030504040204" pitchFamily="34" charset="0"/>
                <a:cs typeface="Tahoma" panose="020B0604030504040204" pitchFamily="34" charset="0"/>
              </a:rPr>
              <a:t> link website.</a:t>
            </a:r>
          </a:p>
          <a:p>
            <a:pPr marL="342900" marR="0" lvl="0" indent="-342900" algn="just">
              <a:lnSpc>
                <a:spcPct val="150000"/>
              </a:lnSpc>
              <a:spcBef>
                <a:spcPts val="0"/>
              </a:spcBef>
              <a:spcAft>
                <a:spcPts val="0"/>
              </a:spcAft>
              <a:buFont typeface="Symbol" panose="05050102010706020507" pitchFamily="18" charset="2"/>
              <a:buChar char=""/>
            </a:pPr>
            <a:r>
              <a:rPr lang="en-US" sz="2000" b="1" dirty="0" err="1">
                <a:effectLst/>
                <a:latin typeface="Tahoma" panose="020B0604030504040204" pitchFamily="34" charset="0"/>
                <a:ea typeface="Tahoma" panose="020B0604030504040204" pitchFamily="34" charset="0"/>
                <a:cs typeface="Tahoma" panose="020B0604030504040204" pitchFamily="34" charset="0"/>
              </a:rPr>
              <a:t>Tối</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ưu</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và</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mở</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rộng</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cơ</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sở</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dữ</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liệu</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việc</a:t>
            </a:r>
            <a:r>
              <a:rPr lang="en-US" sz="2000" b="1" dirty="0">
                <a:effectLst/>
                <a:latin typeface="Tahoma" panose="020B0604030504040204" pitchFamily="34" charset="0"/>
                <a:ea typeface="Tahoma" panose="020B0604030504040204" pitchFamily="34" charset="0"/>
                <a:cs typeface="Tahoma" panose="020B0604030504040204" pitchFamily="34" charset="0"/>
              </a:rPr>
              <a:t> </a:t>
            </a:r>
            <a:r>
              <a:rPr lang="en-US" sz="2000" b="1" dirty="0" err="1">
                <a:effectLst/>
                <a:latin typeface="Tahoma" panose="020B0604030504040204" pitchFamily="34" charset="0"/>
                <a:ea typeface="Tahoma" panose="020B0604030504040204" pitchFamily="34" charset="0"/>
                <a:cs typeface="Tahoma" panose="020B0604030504040204" pitchFamily="34" charset="0"/>
              </a:rPr>
              <a:t>làm</a:t>
            </a:r>
            <a:r>
              <a:rPr lang="en-US" sz="2000" b="1" dirty="0">
                <a:effectLst/>
                <a:latin typeface="Tahoma" panose="020B0604030504040204" pitchFamily="34" charset="0"/>
                <a:ea typeface="Tahoma" panose="020B0604030504040204" pitchFamily="34" charset="0"/>
                <a:cs typeface="Tahoma" panose="020B0604030504040204" pitchFamily="34" charset="0"/>
              </a:rPr>
              <a: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Lập</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nên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kế</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hoạch</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để</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thu</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thập</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thông</a:t>
            </a:r>
            <a:r>
              <a:rPr lang="en-US" sz="2000" dirty="0">
                <a:effectLst/>
                <a:latin typeface="Tahoma" panose="020B0604030504040204" pitchFamily="34" charset="0"/>
                <a:ea typeface="Tahoma" panose="020B0604030504040204" pitchFamily="34" charset="0"/>
                <a:cs typeface="Tahoma" panose="020B0604030504040204" pitchFamily="34" charset="0"/>
              </a:rPr>
              <a:t> tin </a:t>
            </a:r>
            <a:r>
              <a:rPr lang="en-US" sz="2000" dirty="0" err="1">
                <a:effectLst/>
                <a:latin typeface="Tahoma" panose="020B0604030504040204" pitchFamily="34" charset="0"/>
                <a:ea typeface="Tahoma" panose="020B0604030504040204" pitchFamily="34" charset="0"/>
                <a:cs typeface="Tahoma" panose="020B0604030504040204" pitchFamily="34" charset="0"/>
              </a:rPr>
              <a:t>từ</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xã</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hội</a:t>
            </a:r>
            <a:r>
              <a:rPr lang="en-US" sz="2000" dirty="0">
                <a:effectLst/>
                <a:latin typeface="Tahoma" panose="020B0604030504040204" pitchFamily="34" charset="0"/>
                <a:ea typeface="Tahoma" panose="020B0604030504040204" pitchFamily="34" charset="0"/>
                <a:cs typeface="Tahoma" panose="020B0604030504040204" pitchFamily="34" charset="0"/>
              </a:rPr>
              <a:t> bao </a:t>
            </a:r>
            <a:r>
              <a:rPr lang="en-US" sz="2000" dirty="0" err="1">
                <a:effectLst/>
                <a:latin typeface="Tahoma" panose="020B0604030504040204" pitchFamily="34" charset="0"/>
                <a:ea typeface="Tahoma" panose="020B0604030504040204" pitchFamily="34" charset="0"/>
                <a:cs typeface="Tahoma" panose="020B0604030504040204" pitchFamily="34" charset="0"/>
              </a:rPr>
              <a:t>gồm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các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công</a:t>
            </a:r>
            <a:r>
              <a:rPr lang="en-US" sz="2000" dirty="0">
                <a:effectLst/>
                <a:latin typeface="Tahoma" panose="020B0604030504040204" pitchFamily="34" charset="0"/>
                <a:ea typeface="Tahoma" panose="020B0604030504040204" pitchFamily="34" charset="0"/>
                <a:cs typeface="Tahoma" panose="020B0604030504040204" pitchFamily="34" charset="0"/>
              </a:rPr>
              <a:t> ty, </a:t>
            </a:r>
            <a:r>
              <a:rPr lang="en-US" sz="2000" dirty="0" err="1">
                <a:effectLst/>
                <a:latin typeface="Tahoma" panose="020B0604030504040204" pitchFamily="34" charset="0"/>
                <a:ea typeface="Tahoma" panose="020B0604030504040204" pitchFamily="34" charset="0"/>
                <a:cs typeface="Tahoma" panose="020B0604030504040204" pitchFamily="34" charset="0"/>
              </a:rPr>
              <a:t>trung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tâm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việc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làm</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trường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đại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học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và</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nhiều</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tổ</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chức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khác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nhau</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Giúp</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cho</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trang</a:t>
            </a:r>
            <a:r>
              <a:rPr lang="en-US" sz="2000" dirty="0">
                <a:effectLst/>
                <a:latin typeface="Tahoma" panose="020B0604030504040204" pitchFamily="34" charset="0"/>
                <a:ea typeface="Tahoma" panose="020B0604030504040204" pitchFamily="34" charset="0"/>
                <a:cs typeface="Tahoma" panose="020B0604030504040204" pitchFamily="34" charset="0"/>
              </a:rPr>
              <a:t> web </a:t>
            </a:r>
            <a:r>
              <a:rPr lang="en-US" sz="2000" dirty="0" err="1">
                <a:effectLst/>
                <a:latin typeface="Tahoma" panose="020B0604030504040204" pitchFamily="34" charset="0"/>
                <a:ea typeface="Tahoma" panose="020B0604030504040204" pitchFamily="34" charset="0"/>
                <a:cs typeface="Tahoma" panose="020B0604030504040204" pitchFamily="34" charset="0"/>
              </a:rPr>
              <a:t>được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cung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cấp</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một</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số</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lượng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lớn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công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việc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đa</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dạng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để</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người</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dùng</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có</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thể</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lựa</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chọn</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a:t>
            </a:r>
            <a:r>
              <a:rPr lang="en-US" sz="3400" b="1" dirty="0" err="1">
                <a:latin typeface="Tahoma" panose="020B0604030504040204" pitchFamily="34" charset="0"/>
                <a:ea typeface="Tahoma" panose="020B0604030504040204" pitchFamily="34" charset="0"/>
                <a:cs typeface="Tahoma" panose="020B0604030504040204" pitchFamily="34" charset="0"/>
              </a:rPr>
              <a:t>Hướng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phát</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triển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70831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IV. KẾT LUẬN VÀ HƯỚNG PHÁT TRIỂN</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4448975"/>
          </a:xfrm>
          <a:prstGeom prst="rect">
            <a:avLst/>
          </a:prstGeom>
          <a:noFill/>
        </p:spPr>
        <p:txBody>
          <a:bodyPr wrap="square" rtlCol="0">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400" b="1" dirty="0" err="1">
                <a:effectLst/>
                <a:latin typeface="Tahoma" panose="020B0604030504040204" pitchFamily="34" charset="0"/>
                <a:ea typeface="Tahoma" panose="020B0604030504040204" pitchFamily="34" charset="0"/>
                <a:cs typeface="Tahoma" panose="020B0604030504040204" pitchFamily="34" charset="0"/>
              </a:rPr>
              <a:t>Nâng</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cao</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tính</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năng</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giao</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tiếp</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xã</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hội</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Xây</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dựng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cộng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đồng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trực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tuyến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dành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những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người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tìm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việc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làm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cũng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như</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những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tuyển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dụng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có</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thể</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trao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đổi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thông</a:t>
            </a:r>
            <a:r>
              <a:rPr lang="en-US" sz="2400" dirty="0">
                <a:effectLst/>
                <a:latin typeface="Tahoma" panose="020B0604030504040204" pitchFamily="34" charset="0"/>
                <a:ea typeface="Tahoma" panose="020B0604030504040204" pitchFamily="34" charset="0"/>
                <a:cs typeface="Tahoma" panose="020B0604030504040204" pitchFamily="34" charset="0"/>
              </a:rPr>
              <a:t> tin, </a:t>
            </a:r>
            <a:r>
              <a:rPr lang="en-US" sz="2400" dirty="0" err="1">
                <a:effectLst/>
                <a:latin typeface="Tahoma" panose="020B0604030504040204" pitchFamily="34" charset="0"/>
                <a:ea typeface="Tahoma" panose="020B0604030504040204" pitchFamily="34" charset="0"/>
                <a:cs typeface="Tahoma" panose="020B0604030504040204" pitchFamily="34" charset="0"/>
              </a:rPr>
              <a:t>kinh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tạo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mối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quan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hệ</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Có</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thể</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thực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hiện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thông</a:t>
            </a:r>
            <a:r>
              <a:rPr lang="en-US" sz="2400" dirty="0">
                <a:effectLst/>
                <a:latin typeface="Tahoma" panose="020B0604030504040204" pitchFamily="34" charset="0"/>
                <a:ea typeface="Tahoma" panose="020B0604030504040204" pitchFamily="34" charset="0"/>
                <a:cs typeface="Tahoma" panose="020B0604030504040204" pitchFamily="34" charset="0"/>
              </a:rPr>
              <a:t> qua </a:t>
            </a:r>
            <a:r>
              <a:rPr lang="en-US" sz="2400" dirty="0" err="1">
                <a:effectLst/>
                <a:latin typeface="Tahoma" panose="020B0604030504040204" pitchFamily="34" charset="0"/>
                <a:ea typeface="Tahoma" panose="020B0604030504040204" pitchFamily="34" charset="0"/>
                <a:cs typeface="Tahoma" panose="020B0604030504040204" pitchFamily="34" charset="0"/>
              </a:rPr>
              <a:t>hệ</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diễn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đàn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tích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hợp</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nền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tảng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xã</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hội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khác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nhau</a:t>
            </a:r>
            <a:r>
              <a:rPr lang="en-US" sz="24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Tahoma" panose="020B0604030504040204" pitchFamily="34" charset="0"/>
                <a:ea typeface="Tahoma" panose="020B0604030504040204" pitchFamily="34" charset="0"/>
                <a:cs typeface="Tahoma" panose="020B0604030504040204" pitchFamily="34" charset="0"/>
              </a:rPr>
              <a:t>Theo </a:t>
            </a:r>
            <a:r>
              <a:rPr lang="en-US" sz="2400" b="1" dirty="0" err="1">
                <a:effectLst/>
                <a:latin typeface="Tahoma" panose="020B0604030504040204" pitchFamily="34" charset="0"/>
                <a:ea typeface="Tahoma" panose="020B0604030504040204" pitchFamily="34" charset="0"/>
                <a:cs typeface="Tahoma" panose="020B0604030504040204" pitchFamily="34" charset="0"/>
              </a:rPr>
              <a:t>dõi</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cả</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cải</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thiện</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hiệu</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suất</a:t>
            </a:r>
            <a:r>
              <a:rPr lang="en-US" sz="2400" b="1" dirty="0">
                <a:effectLst/>
                <a:latin typeface="Tahoma" panose="020B0604030504040204" pitchFamily="34" charset="0"/>
                <a:ea typeface="Tahoma" panose="020B0604030504040204" pitchFamily="34" charset="0"/>
                <a:cs typeface="Tahoma" panose="020B0604030504040204" pitchFamily="34" charset="0"/>
              </a:rPr>
              <a:t> website: </a:t>
            </a:r>
            <a:r>
              <a:rPr lang="en-US" sz="2400" dirty="0" err="1">
                <a:effectLst/>
                <a:latin typeface="Tahoma" panose="020B0604030504040204" pitchFamily="34" charset="0"/>
                <a:ea typeface="Tahoma" panose="020B0604030504040204" pitchFamily="34" charset="0"/>
                <a:cs typeface="Tahoma" panose="020B0604030504040204" pitchFamily="34" charset="0"/>
              </a:rPr>
              <a:t>Dựa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trên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bài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đăng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số</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người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sử</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dụng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phân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loại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theo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doanh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nghiệp</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người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ứng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tuyển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việc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làm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thống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kê</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đánh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giá</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hiệu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suất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của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trang</a:t>
            </a:r>
            <a:r>
              <a:rPr lang="en-US" sz="2400" dirty="0">
                <a:effectLst/>
                <a:latin typeface="Tahoma" panose="020B0604030504040204" pitchFamily="34" charset="0"/>
                <a:ea typeface="Tahoma" panose="020B0604030504040204" pitchFamily="34" charset="0"/>
                <a:cs typeface="Tahoma" panose="020B0604030504040204" pitchFamily="34" charset="0"/>
              </a:rPr>
              <a:t> web, </a:t>
            </a:r>
            <a:r>
              <a:rPr lang="en-US" sz="2400" dirty="0" err="1">
                <a:effectLst/>
                <a:latin typeface="Tahoma" panose="020B0604030504040204" pitchFamily="34" charset="0"/>
                <a:ea typeface="Tahoma" panose="020B0604030504040204" pitchFamily="34" charset="0"/>
                <a:cs typeface="Tahoma" panose="020B0604030504040204" pitchFamily="34" charset="0"/>
              </a:rPr>
              <a:t>tỷ</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lệ</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tương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đánh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giá</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góp</a:t>
            </a:r>
            <a:r>
              <a:rPr lang="en-US" sz="2400" dirty="0">
                <a:effectLst/>
                <a:latin typeface="Tahoma" panose="020B0604030504040204" pitchFamily="34" charset="0"/>
                <a:ea typeface="Tahoma" panose="020B0604030504040204" pitchFamily="34" charset="0"/>
                <a:cs typeface="Tahoma" panose="020B0604030504040204" pitchFamily="34" charset="0"/>
              </a:rPr>
              <a:t> ý </a:t>
            </a:r>
            <a:r>
              <a:rPr lang="en-US" sz="2400" dirty="0" err="1">
                <a:effectLst/>
                <a:latin typeface="Tahoma" panose="020B0604030504040204" pitchFamily="34" charset="0"/>
                <a:ea typeface="Tahoma" panose="020B0604030504040204" pitchFamily="34" charset="0"/>
                <a:cs typeface="Tahoma" panose="020B0604030504040204" pitchFamily="34" charset="0"/>
              </a:rPr>
              <a:t>từ</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người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dùng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Từ</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đấy</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cải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thiện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tối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ưu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hóa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trải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người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dùng</a:t>
            </a:r>
            <a:r>
              <a:rPr lang="en-US" sz="2400" dirty="0">
                <a:effectLst/>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2083778" y="773632"/>
            <a:ext cx="6145822" cy="615553"/>
          </a:xfrm>
          <a:prstGeom prst="rect">
            <a:avLst/>
          </a:prstGeom>
          <a:noFill/>
        </p:spPr>
        <p:txBody>
          <a:bodyPr wrap="square" rtlCol="0">
            <a:spAutoFit/>
          </a:bodyPr>
          <a:lstStyle/>
          <a:p>
            <a:r>
              <a:rPr lang="en-US" sz="3400" b="1" dirty="0">
                <a:latin typeface="Tahoma" panose="020B0604030504040204" pitchFamily="34" charset="0"/>
                <a:ea typeface="Tahoma" panose="020B0604030504040204" pitchFamily="34" charset="0"/>
                <a:cs typeface="Tahoma" panose="020B0604030504040204" pitchFamily="34" charset="0"/>
              </a:rPr>
              <a:t>2. </a:t>
            </a:r>
            <a:r>
              <a:rPr lang="en-US" sz="3400" b="1" dirty="0" err="1">
                <a:latin typeface="Tahoma" panose="020B0604030504040204" pitchFamily="34" charset="0"/>
                <a:ea typeface="Tahoma" panose="020B0604030504040204" pitchFamily="34" charset="0"/>
                <a:cs typeface="Tahoma" panose="020B0604030504040204" pitchFamily="34" charset="0"/>
              </a:rPr>
              <a:t>Hướng</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phát</a:t>
            </a:r>
            <a:r>
              <a:rPr lang="en-US" sz="3400" b="1" dirty="0">
                <a:latin typeface="Tahoma" panose="020B0604030504040204" pitchFamily="34" charset="0"/>
                <a:ea typeface="Tahoma" panose="020B0604030504040204" pitchFamily="34" charset="0"/>
                <a:cs typeface="Tahoma" panose="020B0604030504040204" pitchFamily="34" charset="0"/>
              </a:rPr>
              <a:t> </a:t>
            </a:r>
            <a:r>
              <a:rPr lang="en-US" sz="3400" b="1" dirty="0" err="1">
                <a:latin typeface="Tahoma" panose="020B0604030504040204" pitchFamily="34" charset="0"/>
                <a:ea typeface="Tahoma" panose="020B0604030504040204" pitchFamily="34" charset="0"/>
                <a:cs typeface="Tahoma" panose="020B0604030504040204" pitchFamily="34" charset="0"/>
              </a:rPr>
              <a:t>triển</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006920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501162" y="88686"/>
            <a:ext cx="13100539" cy="465229"/>
          </a:xfrm>
          <a:prstGeom prst="rect">
            <a:avLst/>
          </a:prstGeom>
        </p:spPr>
        <p:txBody>
          <a:bodyPr spcFirstLastPara="1" wrap="square" lIns="121900" tIns="121900" rIns="121900" bIns="121900" anchor="ctr" anchorCtr="0">
            <a:noAutofit/>
          </a:bodyPr>
          <a:lstStyle/>
          <a:p>
            <a:pPr lvl="0"/>
            <a:r>
              <a:rPr lang="en-US" sz="3800" b="1" dirty="0">
                <a:latin typeface="Tahoma" panose="020B0604030504040204" pitchFamily="34" charset="0"/>
                <a:ea typeface="Tahoma" panose="020B0604030504040204" pitchFamily="34" charset="0"/>
                <a:cs typeface="Tahoma" panose="020B0604030504040204" pitchFamily="34" charset="0"/>
              </a:rPr>
              <a:t>V. TÀI LIỆU THAM KHẢO</a:t>
            </a:r>
            <a:endParaRPr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593387" y="1389185"/>
            <a:ext cx="11282175" cy="5255285"/>
          </a:xfrm>
          <a:prstGeom prst="rect">
            <a:avLst/>
          </a:prstGeom>
          <a:noFill/>
        </p:spPr>
        <p:txBody>
          <a:bodyPr wrap="square" rtlCol="0">
            <a:spAutoFit/>
          </a:bodyPr>
          <a:lstStyle/>
          <a:p>
            <a:pPr marL="361950" marR="0">
              <a:lnSpc>
                <a:spcPct val="150000"/>
              </a:lnSpc>
              <a:spcBef>
                <a:spcPts val="600"/>
              </a:spcBef>
              <a:spcAft>
                <a:spcPts val="600"/>
              </a:spcAft>
            </a:pPr>
            <a:r>
              <a:rPr lang="en-US" sz="2400" b="1" dirty="0">
                <a:effectLst/>
                <a:latin typeface="Tahoma" panose="020B0604030504040204" pitchFamily="34" charset="0"/>
                <a:ea typeface="Tahoma" panose="020B0604030504040204" pitchFamily="34" charset="0"/>
                <a:cs typeface="Tahoma" panose="020B0604030504040204" pitchFamily="34" charset="0"/>
              </a:rPr>
              <a:t>[1] </a:t>
            </a:r>
            <a:r>
              <a:rPr lang="en-US" sz="2400" b="1" dirty="0" err="1">
                <a:effectLst/>
                <a:latin typeface="Tahoma" panose="020B0604030504040204" pitchFamily="34" charset="0"/>
                <a:ea typeface="Tahoma" panose="020B0604030504040204" pitchFamily="34" charset="0"/>
                <a:cs typeface="Tahoma" panose="020B0604030504040204" pitchFamily="34" charset="0"/>
              </a:rPr>
              <a:t>Đinh</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Nguyễn</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Trọng</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Nghĩa</a:t>
            </a:r>
            <a:r>
              <a:rPr lang="en-US" sz="2400" b="1" dirty="0">
                <a:effectLst/>
                <a:latin typeface="Tahoma" panose="020B0604030504040204" pitchFamily="34" charset="0"/>
                <a:ea typeface="Tahoma" panose="020B0604030504040204" pitchFamily="34" charset="0"/>
                <a:cs typeface="Tahoma" panose="020B0604030504040204" pitchFamily="34" charset="0"/>
              </a:rPr>
              <a:t>, ASP.NET MVC </a:t>
            </a:r>
            <a:r>
              <a:rPr lang="en-US" sz="2400" b="1" dirty="0" err="1">
                <a:effectLst/>
                <a:latin typeface="Tahoma" panose="020B0604030504040204" pitchFamily="34" charset="0"/>
                <a:ea typeface="Tahoma" panose="020B0604030504040204" pitchFamily="34" charset="0"/>
                <a:cs typeface="Tahoma" panose="020B0604030504040204" pitchFamily="34" charset="0"/>
              </a:rPr>
              <a:t>Toàn</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tập</a:t>
            </a:r>
            <a:r>
              <a:rPr lang="en-US" sz="2400" b="1" dirty="0">
                <a:effectLst/>
                <a:latin typeface="Tahoma" panose="020B0604030504040204" pitchFamily="34" charset="0"/>
                <a:ea typeface="Tahoma" panose="020B0604030504040204" pitchFamily="34" charset="0"/>
                <a:cs typeface="Tahoma" panose="020B0604030504040204" pitchFamily="34" charset="0"/>
              </a:rPr>
              <a:t> - </a:t>
            </a:r>
            <a:r>
              <a:rPr lang="en-US" sz="2400" b="1" dirty="0" err="1">
                <a:effectLst/>
                <a:latin typeface="Tahoma" panose="020B0604030504040204" pitchFamily="34" charset="0"/>
                <a:ea typeface="Tahoma" panose="020B0604030504040204" pitchFamily="34" charset="0"/>
                <a:cs typeface="Tahoma" panose="020B0604030504040204" pitchFamily="34" charset="0"/>
              </a:rPr>
              <a:t>Lập</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trình</a:t>
            </a:r>
            <a:r>
              <a:rPr lang="en-US" sz="2400" b="1" dirty="0">
                <a:effectLst/>
                <a:latin typeface="Tahoma" panose="020B0604030504040204" pitchFamily="34" charset="0"/>
                <a:ea typeface="Tahoma" panose="020B0604030504040204" pitchFamily="34" charset="0"/>
                <a:cs typeface="Tahoma" panose="020B0604030504040204" pitchFamily="34" charset="0"/>
              </a:rPr>
              <a:t> Web HUFI, </a:t>
            </a:r>
            <a:r>
              <a:rPr lang="en-US" sz="2400" b="1" dirty="0" err="1">
                <a:effectLst/>
                <a:latin typeface="Tahoma" panose="020B0604030504040204" pitchFamily="34" charset="0"/>
                <a:ea typeface="Tahoma" panose="020B0604030504040204" pitchFamily="34" charset="0"/>
                <a:cs typeface="Tahoma" panose="020B0604030504040204" pitchFamily="34" charset="0"/>
              </a:rPr>
              <a:t>truy</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cập</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lần</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cuối</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dirty="0" err="1">
                <a:effectLst/>
                <a:latin typeface="Tahoma" panose="020B0604030504040204" pitchFamily="34" charset="0"/>
                <a:ea typeface="Tahoma" panose="020B0604030504040204" pitchFamily="34" charset="0"/>
                <a:cs typeface="Tahoma" panose="020B0604030504040204" pitchFamily="34" charset="0"/>
              </a:rPr>
              <a:t>ngày</a:t>
            </a:r>
            <a:r>
              <a:rPr lang="en-US" sz="2400" b="1" dirty="0">
                <a:effectLst/>
                <a:latin typeface="Tahoma" panose="020B0604030504040204" pitchFamily="34" charset="0"/>
                <a:ea typeface="Tahoma" panose="020B0604030504040204" pitchFamily="34" charset="0"/>
                <a:cs typeface="Tahoma" panose="020B0604030504040204" pitchFamily="34" charset="0"/>
              </a:rPr>
              <a:t> 19/11/2023, </a:t>
            </a:r>
            <a:r>
              <a:rPr lang="en-US" sz="2400" b="1" dirty="0" err="1">
                <a:effectLst/>
                <a:latin typeface="Tahoma" panose="020B0604030504040204" pitchFamily="34" charset="0"/>
                <a:ea typeface="Tahoma" panose="020B0604030504040204" pitchFamily="34" charset="0"/>
                <a:cs typeface="Tahoma" panose="020B0604030504040204" pitchFamily="34" charset="0"/>
              </a:rPr>
              <a:t>từ</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u="sng" dirty="0">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https://www.youtube.com/watch?v=Y_gJyI_3cZ4&amp;list=PLf5IPckgFwFUdtFXnvNjwgFdflTjKk0gF</a:t>
            </a:r>
            <a:r>
              <a:rPr lang="en-US" sz="2400" b="1" dirty="0">
                <a:effectLst/>
                <a:latin typeface="Tahoma" panose="020B0604030504040204" pitchFamily="34" charset="0"/>
                <a:ea typeface="Tahoma" panose="020B0604030504040204" pitchFamily="34" charset="0"/>
                <a:cs typeface="Tahoma" panose="020B0604030504040204" pitchFamily="34" charset="0"/>
                <a:hlinkClick r:id="rId3"/>
              </a:rPr>
              <a:t> </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61950" marR="0">
              <a:lnSpc>
                <a:spcPct val="150000"/>
              </a:lnSpc>
              <a:spcBef>
                <a:spcPts val="600"/>
              </a:spcBef>
              <a:spcAft>
                <a:spcPts val="600"/>
              </a:spcAft>
            </a:pPr>
            <a:r>
              <a:rPr lang="en-US" sz="2400" b="1" dirty="0">
                <a:effectLst/>
                <a:latin typeface="Tahoma" panose="020B0604030504040204" pitchFamily="34" charset="0"/>
                <a:ea typeface="Tahoma" panose="020B0604030504040204" pitchFamily="34" charset="0"/>
                <a:cs typeface="Tahoma" panose="020B0604030504040204" pitchFamily="34" charset="0"/>
              </a:rPr>
              <a:t>[2] W3School HTML, </a:t>
            </a:r>
            <a:r>
              <a:rPr lang="en-US" sz="2400" b="1" u="sng" dirty="0">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4"/>
              </a:rPr>
              <a:t>https://www.w3schools.com/</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61950" marR="0">
              <a:lnSpc>
                <a:spcPct val="150000"/>
              </a:lnSpc>
              <a:spcBef>
                <a:spcPts val="600"/>
              </a:spcBef>
              <a:spcAft>
                <a:spcPts val="600"/>
              </a:spcAft>
            </a:pPr>
            <a:r>
              <a:rPr lang="en-US" sz="2400" b="1" dirty="0">
                <a:effectLst/>
                <a:latin typeface="Tahoma" panose="020B0604030504040204" pitchFamily="34" charset="0"/>
                <a:ea typeface="Tahoma" panose="020B0604030504040204" pitchFamily="34" charset="0"/>
                <a:cs typeface="Tahoma" panose="020B0604030504040204" pitchFamily="34" charset="0"/>
              </a:rPr>
              <a:t>[3] </a:t>
            </a:r>
            <a:r>
              <a:rPr lang="en-US" sz="2400" b="1" dirty="0" err="1">
                <a:effectLst/>
                <a:latin typeface="Tahoma" panose="020B0604030504040204" pitchFamily="34" charset="0"/>
                <a:ea typeface="Tahoma" panose="020B0604030504040204" pitchFamily="34" charset="0"/>
                <a:cs typeface="Tahoma" panose="020B0604030504040204" pitchFamily="34" charset="0"/>
              </a:rPr>
              <a:t>Kteam</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u="sng" dirty="0">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5"/>
              </a:rPr>
              <a:t>https://howkteam.vn/</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61950" marR="0">
              <a:lnSpc>
                <a:spcPct val="150000"/>
              </a:lnSpc>
              <a:spcBef>
                <a:spcPts val="600"/>
              </a:spcBef>
              <a:spcAft>
                <a:spcPts val="600"/>
              </a:spcAft>
            </a:pPr>
            <a:r>
              <a:rPr lang="en-US" sz="2400" b="1" dirty="0">
                <a:effectLst/>
                <a:latin typeface="Tahoma" panose="020B0604030504040204" pitchFamily="34" charset="0"/>
                <a:ea typeface="Tahoma" panose="020B0604030504040204" pitchFamily="34" charset="0"/>
                <a:cs typeface="Tahoma" panose="020B0604030504040204" pitchFamily="34" charset="0"/>
              </a:rPr>
              <a:t>[4]</a:t>
            </a:r>
            <a:r>
              <a:rPr lang="en-US" sz="2400" b="1" dirty="0" err="1">
                <a:effectLst/>
                <a:latin typeface="Tahoma" panose="020B0604030504040204" pitchFamily="34" charset="0"/>
                <a:ea typeface="Tahoma" panose="020B0604030504040204" pitchFamily="34" charset="0"/>
                <a:cs typeface="Tahoma" panose="020B0604030504040204" pitchFamily="34" charset="0"/>
              </a:rPr>
              <a:t>TopCV</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u="sng" dirty="0">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6"/>
              </a:rPr>
              <a:t>https://www.topcv.vn/?ref=you</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marL="361950" marR="0">
              <a:lnSpc>
                <a:spcPct val="150000"/>
              </a:lnSpc>
              <a:spcBef>
                <a:spcPts val="600"/>
              </a:spcBef>
              <a:spcAft>
                <a:spcPts val="600"/>
              </a:spcAft>
            </a:pPr>
            <a:r>
              <a:rPr lang="en-US" sz="2400" b="1" dirty="0">
                <a:effectLst/>
                <a:latin typeface="Tahoma" panose="020B0604030504040204" pitchFamily="34" charset="0"/>
                <a:ea typeface="Tahoma" panose="020B0604030504040204" pitchFamily="34" charset="0"/>
                <a:cs typeface="Tahoma" panose="020B0604030504040204" pitchFamily="34" charset="0"/>
              </a:rPr>
              <a:t>[5]</a:t>
            </a:r>
            <a:r>
              <a:rPr lang="en-US" sz="2400" b="1" dirty="0" err="1">
                <a:effectLst/>
                <a:latin typeface="Tahoma" panose="020B0604030504040204" pitchFamily="34" charset="0"/>
                <a:ea typeface="Tahoma" panose="020B0604030504040204" pitchFamily="34" charset="0"/>
                <a:cs typeface="Tahoma" panose="020B0604030504040204" pitchFamily="34" charset="0"/>
              </a:rPr>
              <a:t>Vietnamwork</a:t>
            </a:r>
            <a:r>
              <a:rPr lang="en-US" sz="2400" b="1" dirty="0">
                <a:effectLst/>
                <a:latin typeface="Tahoma" panose="020B0604030504040204" pitchFamily="34" charset="0"/>
                <a:ea typeface="Tahoma" panose="020B0604030504040204" pitchFamily="34" charset="0"/>
                <a:cs typeface="Tahoma" panose="020B0604030504040204" pitchFamily="34" charset="0"/>
              </a:rPr>
              <a:t>, </a:t>
            </a:r>
            <a:r>
              <a:rPr lang="en-US" sz="2400" b="1" u="sng" dirty="0">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7"/>
              </a:rPr>
              <a:t>https://www.vietnamworks.com/</a:t>
            </a:r>
            <a:endParaRPr lang="en-US" sz="24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2266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pSp>
        <p:nvGrpSpPr>
          <p:cNvPr id="648" name="Google Shape;648;p39"/>
          <p:cNvGrpSpPr/>
          <p:nvPr/>
        </p:nvGrpSpPr>
        <p:grpSpPr>
          <a:xfrm>
            <a:off x="434888" y="2063374"/>
            <a:ext cx="5523080" cy="2833275"/>
            <a:chOff x="3289100" y="2648488"/>
            <a:chExt cx="5622600" cy="2876421"/>
          </a:xfrm>
        </p:grpSpPr>
        <p:grpSp>
          <p:nvGrpSpPr>
            <p:cNvPr id="649" name="Google Shape;649;p39"/>
            <p:cNvGrpSpPr/>
            <p:nvPr/>
          </p:nvGrpSpPr>
          <p:grpSpPr>
            <a:xfrm>
              <a:off x="3289100" y="2648488"/>
              <a:ext cx="5622600" cy="2876421"/>
              <a:chOff x="1059475" y="2296088"/>
              <a:chExt cx="5622600" cy="2876421"/>
            </a:xfrm>
          </p:grpSpPr>
          <p:sp>
            <p:nvSpPr>
              <p:cNvPr id="650" name="Google Shape;650;p39"/>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nvGrpSpPr>
              <p:cNvPr id="651" name="Google Shape;651;p39"/>
              <p:cNvGrpSpPr/>
              <p:nvPr/>
            </p:nvGrpSpPr>
            <p:grpSpPr>
              <a:xfrm>
                <a:off x="1059475" y="5078309"/>
                <a:ext cx="5622600" cy="94200"/>
                <a:chOff x="1059475" y="5076025"/>
                <a:chExt cx="5622600" cy="188400"/>
              </a:xfrm>
            </p:grpSpPr>
            <p:sp>
              <p:nvSpPr>
                <p:cNvPr id="652" name="Google Shape;652;p39"/>
                <p:cNvSpPr/>
                <p:nvPr/>
              </p:nvSpPr>
              <p:spPr>
                <a:xfrm>
                  <a:off x="1059475" y="5076025"/>
                  <a:ext cx="5622600" cy="188400"/>
                </a:xfrm>
                <a:prstGeom prst="roundRect">
                  <a:avLst>
                    <a:gd name="adj" fmla="val 35520"/>
                  </a:avLst>
                </a:prstGeom>
                <a:solidFill>
                  <a:srgbClr val="BFBFBF"/>
                </a:solidFill>
                <a:ln>
                  <a:noFill/>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53" name="Google Shape;653;p39"/>
                <p:cNvSpPr/>
                <p:nvPr/>
              </p:nvSpPr>
              <p:spPr>
                <a:xfrm>
                  <a:off x="3354359" y="5081221"/>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654" name="Google Shape;654;p39"/>
            <p:cNvSpPr/>
            <p:nvPr/>
          </p:nvSpPr>
          <p:spPr>
            <a:xfrm>
              <a:off x="6037018" y="27680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528" y="2349790"/>
            <a:ext cx="4243241" cy="2454072"/>
          </a:xfrm>
          <a:prstGeom prst="rect">
            <a:avLst/>
          </a:prstGeom>
        </p:spPr>
      </p:pic>
      <p:sp>
        <p:nvSpPr>
          <p:cNvPr id="4" name="Rectangle 3"/>
          <p:cNvSpPr/>
          <p:nvPr/>
        </p:nvSpPr>
        <p:spPr>
          <a:xfrm>
            <a:off x="630086" y="1173704"/>
            <a:ext cx="11160428" cy="954107"/>
          </a:xfrm>
          <a:prstGeom prst="rect">
            <a:avLst/>
          </a:prstGeom>
          <a:noFill/>
        </p:spPr>
        <p:txBody>
          <a:bodyPr wrap="none" lIns="91440" tIns="45720" rIns="91440" bIns="45720">
            <a:spAutoFit/>
          </a:bodyPr>
          <a:lstStyle/>
          <a:p>
            <a:pPr algn="ctr"/>
            <a:r>
              <a:rPr lang="en" sz="2800" b="1" dirty="0">
                <a:ln w="22225">
                  <a:solidFill>
                    <a:schemeClr val="accent2"/>
                  </a:solidFill>
                  <a:prstDash val="solid"/>
                </a:ln>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CHÚNG EM XIN CHÂN THÀNH CẢM ƠN THẦY ĐÃ LẮNG NGHE </a:t>
            </a:r>
          </a:p>
          <a:p>
            <a:pPr algn="ctr"/>
            <a:r>
              <a:rPr lang="en" sz="2800" b="1" dirty="0">
                <a:ln w="22225">
                  <a:solidFill>
                    <a:schemeClr val="accent2"/>
                  </a:solidFill>
                  <a:prstDash val="solid"/>
                </a:ln>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BÀI THUYẾT TRÌNH CỦA NHÓM CHÚNG EM</a:t>
            </a:r>
            <a:endParaRPr lang="en-US" sz="2800" b="1" dirty="0">
              <a:ln w="22225">
                <a:solidFill>
                  <a:schemeClr val="accent2"/>
                </a:solidFill>
                <a:prstDash val="solid"/>
              </a:ln>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407" y="1297158"/>
            <a:ext cx="7991416" cy="38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125150" y="5277079"/>
            <a:ext cx="8509930" cy="646331"/>
          </a:xfrm>
          <a:prstGeom prst="rect">
            <a:avLst/>
          </a:prstGeom>
        </p:spPr>
        <p:txBody>
          <a:bodyPr wrap="square">
            <a:spAutoFit/>
          </a:bodyPr>
          <a:lstStyle/>
          <a:p>
            <a:pPr algn="ctr">
              <a:lnSpc>
                <a:spcPct val="150000"/>
              </a:lnSpc>
            </a:pPr>
            <a:r>
              <a:rPr lang="en-US" sz="2400" b="1" i="1">
                <a:latin typeface="Tahoma" panose="020B0604030504040204" pitchFamily="34" charset="0"/>
                <a:ea typeface="Tahoma" panose="020B0604030504040204" pitchFamily="34" charset="0"/>
                <a:cs typeface="Tahoma" panose="020B0604030504040204" pitchFamily="34" charset="0"/>
              </a:rPr>
              <a:t>Hình </a:t>
            </a:r>
            <a:r>
              <a:rPr lang="vi-VN" sz="2400" b="1" i="1" smtClean="0">
                <a:latin typeface="Tahoma" panose="020B0604030504040204" pitchFamily="34" charset="0"/>
                <a:ea typeface="Tahoma" panose="020B0604030504040204" pitchFamily="34" charset="0"/>
                <a:cs typeface="Tahoma" panose="020B0604030504040204" pitchFamily="34" charset="0"/>
              </a:rPr>
              <a:t>2</a:t>
            </a:r>
            <a:r>
              <a:rPr lang="en-US" sz="2400" b="1" i="1" smtClean="0">
                <a:latin typeface="Tahoma" panose="020B0604030504040204" pitchFamily="34" charset="0"/>
                <a:ea typeface="Tahoma" panose="020B0604030504040204" pitchFamily="34" charset="0"/>
                <a:cs typeface="Tahoma" panose="020B0604030504040204" pitchFamily="34" charset="0"/>
              </a:rPr>
              <a:t> </a:t>
            </a:r>
            <a:r>
              <a:rPr lang="en-US" sz="2400" b="1" i="1">
                <a:latin typeface="Tahoma" panose="020B0604030504040204" pitchFamily="34" charset="0"/>
                <a:ea typeface="Tahoma" panose="020B0604030504040204" pitchFamily="34" charset="0"/>
                <a:cs typeface="Tahoma" panose="020B0604030504040204" pitchFamily="34" charset="0"/>
              </a:rPr>
              <a:t>Mẫu tham khảo trên website Vietnamwork</a:t>
            </a:r>
            <a:endParaRPr lang="en-US" sz="2400" b="1">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070225" y="681605"/>
            <a:ext cx="3248387"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3</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Khảo sát</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8" name="Title 1"/>
          <p:cNvSpPr txBox="1">
            <a:spLocks/>
          </p:cNvSpPr>
          <p:nvPr/>
        </p:nvSpPr>
        <p:spPr>
          <a:xfrm>
            <a:off x="2755672" y="-77506"/>
            <a:ext cx="6300193" cy="7635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pPr algn="ctr"/>
            <a:r>
              <a:rPr lang="en-US" sz="3800" b="1" smtClean="0">
                <a:latin typeface="Tahoma" panose="020B0604030504040204" pitchFamily="34" charset="0"/>
                <a:ea typeface="Tahoma" panose="020B0604030504040204" pitchFamily="34" charset="0"/>
                <a:cs typeface="Tahoma" panose="020B0604030504040204" pitchFamily="34" charset="0"/>
              </a:rPr>
              <a:t>I.</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85507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4327" y="1384443"/>
            <a:ext cx="7760174" cy="3939577"/>
          </a:xfrm>
          <a:prstGeom prst="rect">
            <a:avLst/>
          </a:prstGeom>
        </p:spPr>
      </p:pic>
      <p:sp>
        <p:nvSpPr>
          <p:cNvPr id="6" name="Rectangle 5"/>
          <p:cNvSpPr/>
          <p:nvPr/>
        </p:nvSpPr>
        <p:spPr>
          <a:xfrm>
            <a:off x="1240676" y="5411305"/>
            <a:ext cx="10051149" cy="461665"/>
          </a:xfrm>
          <a:prstGeom prst="rect">
            <a:avLst/>
          </a:prstGeom>
        </p:spPr>
        <p:txBody>
          <a:bodyPr wrap="none">
            <a:spAutoFit/>
          </a:bodyPr>
          <a:lstStyle/>
          <a:p>
            <a:r>
              <a:rPr lang="en-US" sz="2400" b="1">
                <a:latin typeface="Tahoma" panose="020B0604030504040204" pitchFamily="34" charset="0"/>
                <a:ea typeface="Tahoma" panose="020B0604030504040204" pitchFamily="34" charset="0"/>
                <a:cs typeface="Tahoma" panose="020B0604030504040204" pitchFamily="34" charset="0"/>
              </a:rPr>
              <a:t>Hình </a:t>
            </a:r>
            <a:r>
              <a:rPr lang="vi-VN" sz="2400" b="1" smtClean="0">
                <a:latin typeface="Tahoma" panose="020B0604030504040204" pitchFamily="34" charset="0"/>
                <a:ea typeface="Tahoma" panose="020B0604030504040204" pitchFamily="34" charset="0"/>
                <a:cs typeface="Tahoma" panose="020B0604030504040204" pitchFamily="34" charset="0"/>
              </a:rPr>
              <a:t>3</a:t>
            </a:r>
            <a:r>
              <a:rPr lang="en-US" sz="2400" b="1" smtClean="0">
                <a:latin typeface="Tahoma" panose="020B0604030504040204" pitchFamily="34" charset="0"/>
                <a:ea typeface="Tahoma" panose="020B0604030504040204" pitchFamily="34" charset="0"/>
                <a:cs typeface="Tahoma" panose="020B0604030504040204" pitchFamily="34" charset="0"/>
              </a:rPr>
              <a:t> </a:t>
            </a:r>
            <a:r>
              <a:rPr lang="en-US" sz="2400" b="1">
                <a:latin typeface="Tahoma" panose="020B0604030504040204" pitchFamily="34" charset="0"/>
                <a:ea typeface="Tahoma" panose="020B0604030504040204" pitchFamily="34" charset="0"/>
                <a:cs typeface="Tahoma" panose="020B0604030504040204" pitchFamily="34" charset="0"/>
              </a:rPr>
              <a:t>Mẫu tham khảo xem chi tiết bài đăng trên website Topcv</a:t>
            </a:r>
          </a:p>
        </p:txBody>
      </p:sp>
      <p:sp>
        <p:nvSpPr>
          <p:cNvPr id="8" name="TextBox 7"/>
          <p:cNvSpPr txBox="1"/>
          <p:nvPr/>
        </p:nvSpPr>
        <p:spPr>
          <a:xfrm>
            <a:off x="1070225" y="681605"/>
            <a:ext cx="3248387"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3</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Khảo sát</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9" name="Title 1"/>
          <p:cNvSpPr txBox="1">
            <a:spLocks/>
          </p:cNvSpPr>
          <p:nvPr/>
        </p:nvSpPr>
        <p:spPr>
          <a:xfrm>
            <a:off x="2755672" y="-77506"/>
            <a:ext cx="6300193" cy="7635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pPr algn="ctr"/>
            <a:r>
              <a:rPr lang="en-US" sz="3800" b="1" smtClean="0">
                <a:latin typeface="Tahoma" panose="020B0604030504040204" pitchFamily="34" charset="0"/>
                <a:ea typeface="Tahoma" panose="020B0604030504040204" pitchFamily="34" charset="0"/>
                <a:cs typeface="Tahoma" panose="020B0604030504040204" pitchFamily="34" charset="0"/>
              </a:rPr>
              <a:t>I.</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359840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Rounded Rectangle 2"/>
          <p:cNvSpPr/>
          <p:nvPr/>
        </p:nvSpPr>
        <p:spPr>
          <a:xfrm>
            <a:off x="658483" y="1325924"/>
            <a:ext cx="11533517" cy="4414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Khi người ứng tuyển vào website đăng ký và tìm kiếm việc làm, họ sẽ tìm hiểu, tìm kiếm việc làm phù hợp với bản thân qua những bài đăng tại trang web và tiến hành đăng ký nếu tìm được việc làm ưng ý. Người ứng tuyển sẽ đăng nhập lần đầu vào hệ thống và chức năng Form ứng tuyển để thêm mới 1 hồ sơ ứng tuyển. Hệ thống sẽ tự động lưu và cập nhật số lượng bài đăng trong dữ liệu và cập nhật dữ liệu hồ sơ ứng tuyển.</a:t>
            </a:r>
            <a:endParaRPr lang="en-US"/>
          </a:p>
        </p:txBody>
      </p:sp>
      <p:sp>
        <p:nvSpPr>
          <p:cNvPr id="5" name="TextBox 4"/>
          <p:cNvSpPr txBox="1"/>
          <p:nvPr/>
        </p:nvSpPr>
        <p:spPr>
          <a:xfrm>
            <a:off x="1169378" y="695595"/>
            <a:ext cx="6145822" cy="615553"/>
          </a:xfrm>
          <a:prstGeom prst="rect">
            <a:avLst/>
          </a:prstGeom>
          <a:noFill/>
        </p:spPr>
        <p:txBody>
          <a:bodyPr wrap="square" rtlCol="0">
            <a:spAutoFit/>
          </a:bodyPr>
          <a:lstStyle/>
          <a:p>
            <a:r>
              <a:rPr lang="vi-VN" sz="3400" b="1" dirty="0">
                <a:latin typeface="Tahoma" panose="020B0604030504040204" pitchFamily="34" charset="0"/>
                <a:ea typeface="Tahoma" panose="020B0604030504040204" pitchFamily="34" charset="0"/>
                <a:cs typeface="Tahoma" panose="020B0604030504040204" pitchFamily="34" charset="0"/>
              </a:rPr>
              <a:t>4</a:t>
            </a:r>
            <a:r>
              <a:rPr lang="en-US" sz="3400" b="1" smtClean="0">
                <a:latin typeface="Tahoma" panose="020B0604030504040204" pitchFamily="34" charset="0"/>
                <a:ea typeface="Tahoma" panose="020B0604030504040204" pitchFamily="34" charset="0"/>
                <a:cs typeface="Tahoma" panose="020B0604030504040204" pitchFamily="34" charset="0"/>
              </a:rPr>
              <a:t>. </a:t>
            </a:r>
            <a:r>
              <a:rPr lang="vi-VN" sz="3400" b="1" smtClean="0">
                <a:latin typeface="Tahoma" panose="020B0604030504040204" pitchFamily="34" charset="0"/>
                <a:ea typeface="Tahoma" panose="020B0604030504040204" pitchFamily="34" charset="0"/>
                <a:cs typeface="Tahoma" panose="020B0604030504040204" pitchFamily="34" charset="0"/>
              </a:rPr>
              <a:t>Quy trình nghiệp vụ</a:t>
            </a:r>
            <a:endParaRPr lang="en-US" sz="3400" b="1"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p:cNvSpPr>
            <a:spLocks noGrp="1"/>
          </p:cNvSpPr>
          <p:nvPr>
            <p:ph type="title"/>
          </p:nvPr>
        </p:nvSpPr>
        <p:spPr>
          <a:xfrm>
            <a:off x="2755672" y="-77506"/>
            <a:ext cx="6300193" cy="763501"/>
          </a:xfrm>
        </p:spPr>
        <p:txBody>
          <a:bodyPr/>
          <a:lstStyle/>
          <a:p>
            <a:pPr algn="ctr"/>
            <a:r>
              <a:rPr lang="en-US" sz="3800" b="1">
                <a:latin typeface="Tahoma" panose="020B0604030504040204" pitchFamily="34" charset="0"/>
                <a:ea typeface="Tahoma" panose="020B0604030504040204" pitchFamily="34" charset="0"/>
                <a:cs typeface="Tahoma" panose="020B0604030504040204" pitchFamily="34" charset="0"/>
              </a:rPr>
              <a:t>I</a:t>
            </a:r>
            <a:r>
              <a:rPr lang="en-US" sz="3800" b="1" smtClean="0">
                <a:latin typeface="Tahoma" panose="020B0604030504040204" pitchFamily="34" charset="0"/>
                <a:ea typeface="Tahoma" panose="020B0604030504040204" pitchFamily="34" charset="0"/>
                <a:cs typeface="Tahoma" panose="020B0604030504040204" pitchFamily="34" charset="0"/>
              </a:rPr>
              <a:t>.</a:t>
            </a:r>
            <a:r>
              <a:rPr lang="vi-VN" sz="3800" b="1" smtClean="0">
                <a:latin typeface="Tahoma" panose="020B0604030504040204" pitchFamily="34" charset="0"/>
                <a:ea typeface="Tahoma" panose="020B0604030504040204" pitchFamily="34" charset="0"/>
                <a:cs typeface="Tahoma" panose="020B0604030504040204" pitchFamily="34" charset="0"/>
              </a:rPr>
              <a:t> TỔNG QUAN ĐỀ TÀI</a:t>
            </a:r>
            <a:endParaRPr lang="en-US" sz="3800"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778525" y="1824862"/>
            <a:ext cx="11130708" cy="2862322"/>
          </a:xfrm>
          <a:prstGeom prst="rect">
            <a:avLst/>
          </a:prstGeom>
        </p:spPr>
        <p:txBody>
          <a:bodyPr wrap="square">
            <a:spAutoFit/>
          </a:bodyPr>
          <a:lstStyle/>
          <a:p>
            <a:pPr algn="just">
              <a:lnSpc>
                <a:spcPct val="150000"/>
              </a:lnSpc>
            </a:pPr>
            <a:r>
              <a:rPr lang="en-US" sz="2400">
                <a:latin typeface="Tahoma" panose="020B0604030504040204" pitchFamily="34" charset="0"/>
                <a:ea typeface="Tahoma" panose="020B0604030504040204" pitchFamily="34" charset="0"/>
                <a:cs typeface="Tahoma" panose="020B0604030504040204" pitchFamily="34" charset="0"/>
              </a:rPr>
              <a:t>Khi người ứng tuyển vào website đăng ký và tìm kiếm việc làm, họ sẽ tìm hiểu, tìm kiếm việc làm phù hợp với bản thân qua những bài đăng tại trang web và tiến hành đăng ký nếu tìm được việc làm ưng ý. Người ứng tuyển sẽ đăng nhập lần đầu vào hệ thống và chức năng Form ứng tuyển để thêm mới 1 hồ sơ ứng tuyển. Hệ thống sẽ tự động lưu và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cập nhật dữ liệu hồ sơ ứng tuyển.</a:t>
            </a:r>
          </a:p>
        </p:txBody>
      </p:sp>
    </p:spTree>
    <p:extLst>
      <p:ext uri="{BB962C8B-B14F-4D97-AF65-F5344CB8AC3E}">
        <p14:creationId xmlns:p14="http://schemas.microsoft.com/office/powerpoint/2010/main" val="91602015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7AD2DE"/>
      </a:accent1>
      <a:accent2>
        <a:srgbClr val="FFDA72"/>
      </a:accent2>
      <a:accent3>
        <a:srgbClr val="F1C232"/>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2219</TotalTime>
  <Words>2734</Words>
  <Application>Microsoft Office PowerPoint</Application>
  <PresentationFormat>Widescreen</PresentationFormat>
  <Paragraphs>239</Paragraphs>
  <Slides>65</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Oswald</vt:lpstr>
      <vt:lpstr>Oswald Medium</vt:lpstr>
      <vt:lpstr>DM Sans</vt:lpstr>
      <vt:lpstr>Abril Fatface</vt:lpstr>
      <vt:lpstr>Times New Roman</vt:lpstr>
      <vt:lpstr>Wingdings</vt:lpstr>
      <vt:lpstr>Open Sans</vt:lpstr>
      <vt:lpstr>Tahoma</vt:lpstr>
      <vt:lpstr>Symbol</vt:lpstr>
      <vt:lpstr>Calibri</vt:lpstr>
      <vt:lpstr>Arial</vt:lpstr>
      <vt:lpstr>Aldrich</vt:lpstr>
      <vt:lpstr>SlidesMania</vt:lpstr>
      <vt:lpstr>BỘ CÔNG THƯƠNG TRƯỜNG ĐẠI HỌC CÔNG THƯƠNG TP.HCM KHOA CÔNG NGHỆ THÔNG TIN   </vt:lpstr>
      <vt:lpstr>PowerPoint Presentation</vt:lpstr>
      <vt:lpstr>PowerPoint Presentation</vt:lpstr>
      <vt:lpstr>I. TỔNG QUAN ĐỀ TÀI</vt:lpstr>
      <vt:lpstr>I. TỔNG QUAN ĐỀ TÀI</vt:lpstr>
      <vt:lpstr>PowerPoint Presentation</vt:lpstr>
      <vt:lpstr>PowerPoint Presentation</vt:lpstr>
      <vt:lpstr>PowerPoint Presentation</vt:lpstr>
      <vt:lpstr>I. TỔNG QUAN ĐỀ TÀI</vt:lpstr>
      <vt:lpstr>I. TỔNG QUAN ĐỀ TÀI</vt:lpstr>
      <vt:lpstr>I. TỔNG QUAN ĐỀ TÀI</vt:lpstr>
      <vt:lpstr>I. TỔNG QUAN ĐỀ TÀI</vt:lpstr>
      <vt:lpstr>II. PHÂN TÍCH THIẾT KẾ HỆ THỐNG</vt:lpstr>
      <vt:lpstr>II. PHÂN TÍCH THIẾT KẾ HỆ THỐNG</vt:lpstr>
      <vt:lpstr>II. PHÂN TÍCH THIẾT KẾ HỆ THỐNG</vt:lpstr>
      <vt:lpstr>II. PHÂN TÍCH THIẾT KẾ HỆ THỐNG</vt:lpstr>
      <vt:lpstr>II. PHÂN TÍCH THIẾT KẾ HỆ THỐNG</vt:lpstr>
      <vt:lpstr>II. PHÂN TÍCH THIẾT KẾ HỆ THỐNG</vt:lpstr>
      <vt:lpstr>II. PHÂN TÍCH THIẾT KẾ HỆ THỐNG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III. HIỆN THỰC ỨNG DỤNG</vt:lpstr>
      <vt:lpstr>IV. KẾT LUẬN VÀ HƯỚNG PHÁT TRIỂN</vt:lpstr>
      <vt:lpstr>IV. KẾT LUẬN VÀ HƯỚNG PHÁT TRIỂN</vt:lpstr>
      <vt:lpstr>IV. KẾT LUẬN VÀ HƯỚNG PHÁT TRIỂN</vt:lpstr>
      <vt:lpstr>IV. KẾT LUẬN VÀ HƯỚNG PHÁT TRIỂN</vt:lpstr>
      <vt:lpstr>IV. KẾT LUẬN VÀ HƯỚNG PHÁT TRIỂN</vt:lpstr>
      <vt:lpstr>V. 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CÔNG THƯƠNG TRƯỜNG ĐẠI HỌC CÔNG NGHIỆP THỰC PHẨM TP.HCM KHOA CÔNG NGHỆ THÔNG TIN</dc:title>
  <dc:creator>TSOIS</dc:creator>
  <cp:lastModifiedBy>Dell</cp:lastModifiedBy>
  <cp:revision>187</cp:revision>
  <dcterms:modified xsi:type="dcterms:W3CDTF">2023-12-25T00:00:53Z</dcterms:modified>
</cp:coreProperties>
</file>